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pplication/vnd.openxmlformats-package.relationships+xml" Extension="rels"/>
  <Default ContentType="image/x-emf" Extension="emf"/>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y="13716000" cx="24384000"/>
  <p:notesSz cx="6797675" cy="9874250"/>
  <p:defaultTextStyle>
    <a:defPPr defTabSz="914400" hangingPunct="0" indent="0" latinLnBrk="1" lvl="0" marL="0" marR="0" rtl="0" algn="l" fontAlgn="auto">
      <a:lnSpc>
        <a:spcPct val="100000"/>
      </a:lnSpc>
      <a:spcBef>
        <a:spcPts val="0"/>
      </a:spcBef>
      <a:spcAft>
        <a:spcPts val="0"/>
      </a:spcAft>
      <a:buClrTx/>
      <a:buSzTx/>
      <a:buFontTx/>
      <a:buNone/>
      <a:tabLst/>
      <a:defRPr b="0" i="0" kumimoji="0" normalizeH="0" spc="0" sz="1800" u="none" cap="none" strike="noStrike">
        <a:ln>
          <a:noFill/>
        </a:ln>
        <a:solidFill>
          <a:srgbClr val="000000"/>
        </a:solidFill>
        <a:effectLst/>
      </a:defRPr>
    </a:defPPr>
    <a:lvl1pPr defTabSz="825500" hangingPunct="0" indent="0" latinLnBrk="0" lvl="0"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1pPr>
    <a:lvl2pPr defTabSz="825500" hangingPunct="0" indent="457200" latinLnBrk="0" lvl="1"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2pPr>
    <a:lvl3pPr defTabSz="825500" hangingPunct="0" indent="914400" latinLnBrk="0" lvl="2"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3pPr>
    <a:lvl4pPr defTabSz="825500" hangingPunct="0" indent="1371600" latinLnBrk="0" lvl="3"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4pPr>
    <a:lvl5pPr defTabSz="825500" hangingPunct="0" indent="1828800" latinLnBrk="0" lvl="4"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5pPr>
    <a:lvl6pPr defTabSz="825500" hangingPunct="0" indent="2286000" latinLnBrk="0" lvl="5"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6pPr>
    <a:lvl7pPr defTabSz="825500" hangingPunct="0" indent="2743200" latinLnBrk="0" lvl="6"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7pPr>
    <a:lvl8pPr defTabSz="825500" hangingPunct="0" indent="3200400" latinLnBrk="0" lvl="7"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8pPr>
    <a:lvl9pPr defTabSz="825500" hangingPunct="0" indent="3657600" latinLnBrk="0" lvl="8" marL="0" marR="0" rtl="0" algn="ctr" fontAlgn="auto">
      <a:lnSpc>
        <a:spcPct val="100000"/>
      </a:lnSpc>
      <a:spcBef>
        <a:spcPts val="0"/>
      </a:spcBef>
      <a:spcAft>
        <a:spcPts val="0"/>
      </a:spcAft>
      <a:buClrTx/>
      <a:buSzTx/>
      <a:buFontTx/>
      <a:buNone/>
      <a:tabLst/>
      <a:defRPr b="0" i="0" kumimoji="0" normalizeH="0" spc="0" sz="2400" u="none" cap="none" strike="noStrike">
        <a:ln>
          <a:noFill/>
        </a:ln>
        <a:solidFill>
          <a:srgbClr val="5E5E5E"/>
        </a:solidFill>
        <a:effectLst/>
        <a:latin typeface="+mj-lt"/>
        <a:ea typeface="+mj-ea"/>
        <a:cs typeface="+mj-cs"/>
        <a:sym typeface="Proxima Nova"/>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109538" y="741363"/>
            <a:ext cx="6578600" cy="3702050"/>
          </a:xfrm>
          <a:prstGeom prst="rect">
            <a:avLst/>
          </a:prstGeom>
        </p:spPr>
        <p:txBody>
          <a:bodyPr/>
          <a:lstStyle/>
          <a:p>
            <a:endParaRPr/>
          </a:p>
        </p:txBody>
      </p:sp>
      <p:sp>
        <p:nvSpPr>
          <p:cNvPr id="220" name="Shape 220"/>
          <p:cNvSpPr>
            <a:spLocks noGrp="1"/>
          </p:cNvSpPr>
          <p:nvPr>
            <p:ph type="body" sz="quarter" idx="1"/>
          </p:nvPr>
        </p:nvSpPr>
        <p:spPr>
          <a:xfrm>
            <a:off x="906357" y="4690269"/>
            <a:ext cx="4984962" cy="4443413"/>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9538" y="741363"/>
            <a:ext cx="6578600" cy="3702050"/>
          </a:xfrm>
        </p:spPr>
      </p:sp>
      <p:sp>
        <p:nvSpPr>
          <p:cNvPr id="3" name="Segnaposto note 2"/>
          <p:cNvSpPr>
            <a:spLocks noGrp="1"/>
          </p:cNvSpPr>
          <p:nvPr>
            <p:ph type="body" idx="1"/>
          </p:nvPr>
        </p:nvSpPr>
        <p:spPr/>
        <p:txBody>
          <a:bodyPr/>
          <a:lstStyle/>
          <a:p>
            <a:pPr algn="just">
              <a:lnSpc>
                <a:spcPct val="107000"/>
              </a:lnSpc>
              <a:spcAft>
                <a:spcPts val="800"/>
              </a:spcAft>
            </a:pP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LET’S SKIP THE DEBATE ON CAUSALITY:    </a:t>
            </a:r>
          </a:p>
          <a:p>
            <a:pPr algn="just">
              <a:lnSpc>
                <a:spcPct val="107000"/>
              </a:lnSpc>
              <a:spcAft>
                <a:spcPts val="800"/>
              </a:spcAft>
            </a:pP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“(low) PRODUCTIVITY </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(low) GROWTH” </a:t>
            </a:r>
            <a:endParaRPr lang="it-IT"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or the other way round:  “LACK OF GROWTH (due to supply-side-‘</a:t>
            </a:r>
            <a:r>
              <a:rPr lang="en-GB" sz="1800" b="1" dirty="0" err="1">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neolib</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pol.econ</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low productivity!”</a:t>
            </a:r>
            <a:endParaRPr lang="it-IT" sz="1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77852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9538" y="741363"/>
            <a:ext cx="6578600" cy="3702050"/>
          </a:xfrm>
        </p:spPr>
      </p:sp>
      <p:sp>
        <p:nvSpPr>
          <p:cNvPr id="3" name="Segnaposto note 2"/>
          <p:cNvSpPr>
            <a:spLocks noGrp="1"/>
          </p:cNvSpPr>
          <p:nvPr>
            <p:ph type="body" idx="1"/>
          </p:nvPr>
        </p:nvSpPr>
        <p:spPr/>
        <p:txBody>
          <a:bodyPr/>
          <a:lstStyle/>
          <a:p>
            <a:pPr marL="228901" indent="-228901">
              <a:buAutoNum type="arabicParenR"/>
            </a:pPr>
            <a:endParaRPr lang="it-IT" dirty="0"/>
          </a:p>
        </p:txBody>
      </p:sp>
      <p:sp>
        <p:nvSpPr>
          <p:cNvPr id="4" name="Segnaposto numero diapositiva 3"/>
          <p:cNvSpPr>
            <a:spLocks noGrp="1"/>
          </p:cNvSpPr>
          <p:nvPr>
            <p:ph type="sldNum" sz="quarter" idx="10"/>
          </p:nvPr>
        </p:nvSpPr>
        <p:spPr/>
        <p:txBody>
          <a:bodyPr/>
          <a:lstStyle/>
          <a:p>
            <a:fld id="{115C9343-FAC7-42B0-BA40-62C553561630}" type="slidenum">
              <a:rPr lang="it-IT" smtClean="0"/>
              <a:t>16</a:t>
            </a:fld>
            <a:endParaRPr lang="it-IT"/>
          </a:p>
        </p:txBody>
      </p:sp>
    </p:spTree>
    <p:extLst>
      <p:ext uri="{BB962C8B-B14F-4D97-AF65-F5344CB8AC3E}">
        <p14:creationId xmlns:p14="http://schemas.microsoft.com/office/powerpoint/2010/main" val="49870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9538" y="741363"/>
            <a:ext cx="6578600" cy="3702050"/>
          </a:xfrm>
        </p:spPr>
      </p:sp>
      <p:sp>
        <p:nvSpPr>
          <p:cNvPr id="3" name="Segnaposto note 2"/>
          <p:cNvSpPr>
            <a:spLocks noGrp="1"/>
          </p:cNvSpPr>
          <p:nvPr>
            <p:ph type="body" idx="1"/>
          </p:nvPr>
        </p:nvSpPr>
        <p:spPr/>
        <p:txBody>
          <a:bodyPr/>
          <a:lstStyle/>
          <a:p>
            <a:r>
              <a:rPr lang="en-US" dirty="0"/>
              <a:t>In Labor Economics, </a:t>
            </a:r>
            <a:r>
              <a:rPr lang="en-US" b="1" dirty="0"/>
              <a:t>"Extensive margin"</a:t>
            </a:r>
            <a:r>
              <a:rPr lang="en-US" dirty="0"/>
              <a:t> refers to "how many people work". </a:t>
            </a:r>
            <a:r>
              <a:rPr lang="en-US" b="1" dirty="0"/>
              <a:t>"Intensive margin"</a:t>
            </a:r>
            <a:r>
              <a:rPr lang="en-US" dirty="0"/>
              <a:t> refers to "how much a given number of people work, on average". </a:t>
            </a:r>
          </a:p>
          <a:p>
            <a:r>
              <a:rPr lang="en-US" b="1" i="1" dirty="0"/>
              <a:t>Extensive and Intensive margin of labour supply:</a:t>
            </a:r>
            <a:r>
              <a:rPr lang="en-US" i="1" dirty="0"/>
              <a:t> At the aggregate level </a:t>
            </a:r>
            <a:r>
              <a:rPr lang="en-US" b="1" dirty="0"/>
              <a:t>Extensive margin </a:t>
            </a:r>
            <a:r>
              <a:rPr lang="en-US" i="1" dirty="0"/>
              <a:t>is typically measured by the number of individuals in paid employment and </a:t>
            </a:r>
            <a:r>
              <a:rPr lang="en-US" b="1" dirty="0"/>
              <a:t>Intensive margin </a:t>
            </a:r>
            <a:r>
              <a:rPr lang="en-US" i="1" dirty="0"/>
              <a:t>by the average number of working hours."</a:t>
            </a:r>
            <a:endParaRPr lang="en-US" dirty="0"/>
          </a:p>
          <a:p>
            <a:endParaRPr lang="en-US" dirty="0"/>
          </a:p>
          <a:p>
            <a:r>
              <a:rPr lang="en-US" baseline="0" dirty="0"/>
              <a:t>(Extensive margin: </a:t>
            </a:r>
            <a:r>
              <a:rPr lang="en-US" dirty="0"/>
              <a:t>more people work</a:t>
            </a:r>
            <a:r>
              <a:rPr lang="en-US" baseline="0" dirty="0"/>
              <a:t> / </a:t>
            </a:r>
            <a:r>
              <a:rPr lang="en-US" dirty="0"/>
              <a:t>Intensive</a:t>
            </a:r>
            <a:r>
              <a:rPr lang="en-US" baseline="0" dirty="0"/>
              <a:t> margin: </a:t>
            </a:r>
            <a:r>
              <a:rPr lang="en-US" dirty="0"/>
              <a:t>the same number of people work more)</a:t>
            </a:r>
          </a:p>
          <a:p>
            <a:endParaRPr lang="en-US" dirty="0"/>
          </a:p>
          <a:p>
            <a:r>
              <a:rPr lang="it-IT" dirty="0"/>
              <a:t>Predetti di rischio di IWP, cambiamento nel tempo del</a:t>
            </a:r>
            <a:r>
              <a:rPr lang="it-IT" baseline="0" dirty="0"/>
              <a:t> HH work </a:t>
            </a:r>
            <a:r>
              <a:rPr lang="it-IT" baseline="0" dirty="0" err="1"/>
              <a:t>composition</a:t>
            </a:r>
            <a:r>
              <a:rPr lang="it-IT" baseline="0" dirty="0"/>
              <a:t> da 1 a 2 occupati.</a:t>
            </a:r>
            <a:endParaRPr lang="it-IT" dirty="0"/>
          </a:p>
          <a:p>
            <a:r>
              <a:rPr lang="it-IT" baseline="0" dirty="0"/>
              <a:t>To be </a:t>
            </a:r>
            <a:r>
              <a:rPr lang="it-IT" baseline="0" dirty="0" err="1"/>
              <a:t>stressed</a:t>
            </a:r>
            <a:r>
              <a:rPr lang="it-IT" baseline="0" dirty="0"/>
              <a:t>:</a:t>
            </a:r>
          </a:p>
          <a:p>
            <a:pPr marL="226703" indent="-226703">
              <a:buAutoNum type="arabicParenR"/>
            </a:pPr>
            <a:r>
              <a:rPr lang="it-IT" b="1" baseline="0" dirty="0"/>
              <a:t>The high risks of the solo-</a:t>
            </a:r>
            <a:r>
              <a:rPr lang="it-IT" b="1" baseline="0" dirty="0" err="1"/>
              <a:t>earner</a:t>
            </a:r>
            <a:r>
              <a:rPr lang="it-IT" b="1" baseline="0" dirty="0"/>
              <a:t> family:  the </a:t>
            </a:r>
            <a:r>
              <a:rPr lang="it-IT" b="1" baseline="0" dirty="0" err="1"/>
              <a:t>crisis</a:t>
            </a:r>
            <a:r>
              <a:rPr lang="it-IT" b="1" baseline="0" dirty="0"/>
              <a:t> of the (male)BREADWINNER model in Europe!</a:t>
            </a:r>
            <a:r>
              <a:rPr lang="it-IT" b="1" dirty="0"/>
              <a:t> </a:t>
            </a:r>
          </a:p>
          <a:p>
            <a:pPr marL="226703" indent="-226703">
              <a:buAutoNum type="arabicParenR"/>
            </a:pPr>
            <a:r>
              <a:rPr lang="it-IT" b="1" baseline="0" dirty="0"/>
              <a:t>The good situation of the TWO-</a:t>
            </a:r>
            <a:r>
              <a:rPr lang="it-IT" b="1" baseline="0" dirty="0" err="1"/>
              <a:t>Earner</a:t>
            </a:r>
            <a:r>
              <a:rPr lang="it-IT" b="1" baseline="0" dirty="0"/>
              <a:t> </a:t>
            </a:r>
            <a:r>
              <a:rPr lang="it-IT" b="1" baseline="0" dirty="0" err="1"/>
              <a:t>HHs</a:t>
            </a:r>
            <a:r>
              <a:rPr lang="it-IT" b="1" baseline="0" dirty="0"/>
              <a:t>: </a:t>
            </a:r>
            <a:r>
              <a:rPr lang="it-IT" b="1" baseline="0" dirty="0" err="1"/>
              <a:t>highly</a:t>
            </a:r>
            <a:r>
              <a:rPr lang="it-IT" b="1" baseline="0" dirty="0"/>
              <a:t> </a:t>
            </a:r>
            <a:r>
              <a:rPr lang="it-IT" b="1" baseline="0" dirty="0" err="1"/>
              <a:t>protective</a:t>
            </a:r>
            <a:r>
              <a:rPr lang="it-IT" b="1" baseline="0" dirty="0"/>
              <a:t>… </a:t>
            </a:r>
            <a:r>
              <a:rPr lang="it-IT" b="1" baseline="0" dirty="0" err="1"/>
              <a:t>indep</a:t>
            </a:r>
            <a:r>
              <a:rPr lang="it-IT" b="1" baseline="0" dirty="0"/>
              <a:t>. on the work-</a:t>
            </a:r>
            <a:r>
              <a:rPr lang="it-IT" b="1" baseline="0" dirty="0" err="1"/>
              <a:t>contract</a:t>
            </a:r>
            <a:r>
              <a:rPr lang="it-IT" b="1" baseline="0" dirty="0"/>
              <a:t> of the partner!</a:t>
            </a:r>
          </a:p>
          <a:p>
            <a:pPr marL="226703" indent="-226703">
              <a:buAutoNum type="arabicParenR"/>
            </a:pPr>
            <a:r>
              <a:rPr lang="it-IT" b="1" baseline="0" dirty="0"/>
              <a:t>THE ADDED WORKER EFFECT</a:t>
            </a:r>
            <a:r>
              <a:rPr lang="it-IT" baseline="0" dirty="0"/>
              <a:t>: 1 EMPLOYED AT T-1, 2 EMPLOYED AT T = </a:t>
            </a:r>
            <a:r>
              <a:rPr lang="it-IT" b="1" baseline="0" dirty="0"/>
              <a:t>VERY LOW HH IWP RISKS! Differenza fra </a:t>
            </a:r>
            <a:r>
              <a:rPr lang="it-IT" b="1" baseline="0" dirty="0" err="1"/>
              <a:t>MonoBreadwinner</a:t>
            </a:r>
            <a:r>
              <a:rPr lang="it-IT" b="1" baseline="0" dirty="0"/>
              <a:t> e Dual-(1 precario)</a:t>
            </a:r>
            <a:endParaRPr lang="it-IT" baseline="0" dirty="0"/>
          </a:p>
          <a:p>
            <a:pPr marL="226703" indent="-226703">
              <a:buAutoNum type="arabicParenR"/>
            </a:pPr>
            <a:endParaRPr lang="it-IT" dirty="0"/>
          </a:p>
          <a:p>
            <a:pPr marL="0" indent="0">
              <a:buNone/>
            </a:pPr>
            <a:endParaRPr lang="it-IT" dirty="0"/>
          </a:p>
        </p:txBody>
      </p:sp>
      <p:sp>
        <p:nvSpPr>
          <p:cNvPr id="4" name="Segnaposto numero diapositiva 3"/>
          <p:cNvSpPr>
            <a:spLocks noGrp="1"/>
          </p:cNvSpPr>
          <p:nvPr>
            <p:ph type="sldNum" sz="quarter" idx="10"/>
          </p:nvPr>
        </p:nvSpPr>
        <p:spPr/>
        <p:txBody>
          <a:bodyPr/>
          <a:lstStyle/>
          <a:p>
            <a:fld id="{115C9343-FAC7-42B0-BA40-62C553561630}" type="slidenum">
              <a:rPr lang="it-IT" smtClean="0"/>
              <a:t>17</a:t>
            </a:fld>
            <a:endParaRPr lang="it-IT"/>
          </a:p>
        </p:txBody>
      </p:sp>
    </p:spTree>
    <p:extLst>
      <p:ext uri="{BB962C8B-B14F-4D97-AF65-F5344CB8AC3E}">
        <p14:creationId xmlns:p14="http://schemas.microsoft.com/office/powerpoint/2010/main" val="177162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9538" y="741363"/>
            <a:ext cx="6578600" cy="3702050"/>
          </a:xfrm>
        </p:spPr>
      </p:sp>
      <p:sp>
        <p:nvSpPr>
          <p:cNvPr id="3" name="Segnaposto note 2"/>
          <p:cNvSpPr>
            <a:spLocks noGrp="1"/>
          </p:cNvSpPr>
          <p:nvPr>
            <p:ph type="body" idx="1"/>
          </p:nvPr>
        </p:nvSpPr>
        <p:spPr/>
        <p:txBody>
          <a:bodyPr/>
          <a:lstStyle/>
          <a:p>
            <a:r>
              <a:rPr lang="en-US" dirty="0"/>
              <a:t>In Labor Economics, </a:t>
            </a:r>
            <a:r>
              <a:rPr lang="en-US" b="1" dirty="0"/>
              <a:t>"Extensive margin"</a:t>
            </a:r>
            <a:r>
              <a:rPr lang="en-US" dirty="0"/>
              <a:t> refers to "how many people work". </a:t>
            </a:r>
            <a:r>
              <a:rPr lang="en-US" b="1" dirty="0"/>
              <a:t>"Intensive margin"</a:t>
            </a:r>
            <a:r>
              <a:rPr lang="en-US" dirty="0"/>
              <a:t> refers to "how much a given number of people work, on average". </a:t>
            </a:r>
          </a:p>
          <a:p>
            <a:r>
              <a:rPr lang="en-US" b="1" i="1" dirty="0"/>
              <a:t>Extensive and Intensive margin of labour supply:</a:t>
            </a:r>
            <a:r>
              <a:rPr lang="en-US" i="1" dirty="0"/>
              <a:t> At the aggregate level </a:t>
            </a:r>
            <a:r>
              <a:rPr lang="en-US" b="1" dirty="0"/>
              <a:t>Extensive margin </a:t>
            </a:r>
            <a:r>
              <a:rPr lang="en-US" i="1" dirty="0"/>
              <a:t>is typically measured by the number of individuals in paid employment and </a:t>
            </a:r>
            <a:r>
              <a:rPr lang="en-US" b="1" dirty="0"/>
              <a:t>Intensive margin </a:t>
            </a:r>
            <a:r>
              <a:rPr lang="en-US" i="1" dirty="0"/>
              <a:t>by the average number of working hours."</a:t>
            </a:r>
            <a:endParaRPr lang="en-US" dirty="0"/>
          </a:p>
          <a:p>
            <a:endParaRPr lang="en-US" dirty="0"/>
          </a:p>
          <a:p>
            <a:r>
              <a:rPr lang="en-US" baseline="0" dirty="0"/>
              <a:t>(Extensive margin: </a:t>
            </a:r>
            <a:r>
              <a:rPr lang="en-US" dirty="0"/>
              <a:t>more people work</a:t>
            </a:r>
            <a:r>
              <a:rPr lang="en-US" baseline="0" dirty="0"/>
              <a:t> / </a:t>
            </a:r>
            <a:r>
              <a:rPr lang="en-US" dirty="0"/>
              <a:t>Intensive</a:t>
            </a:r>
            <a:r>
              <a:rPr lang="en-US" baseline="0" dirty="0"/>
              <a:t> margin: </a:t>
            </a:r>
            <a:r>
              <a:rPr lang="en-US" dirty="0"/>
              <a:t>the same number of people work more)</a:t>
            </a:r>
          </a:p>
          <a:p>
            <a:endParaRPr lang="en-US" dirty="0"/>
          </a:p>
          <a:p>
            <a:r>
              <a:rPr lang="it-IT" dirty="0"/>
              <a:t>Predetti di rischio di IWP, cambiamento nel tempo del</a:t>
            </a:r>
            <a:r>
              <a:rPr lang="it-IT" baseline="0" dirty="0"/>
              <a:t> HH work </a:t>
            </a:r>
            <a:r>
              <a:rPr lang="it-IT" baseline="0" dirty="0" err="1"/>
              <a:t>composition</a:t>
            </a:r>
            <a:r>
              <a:rPr lang="it-IT" baseline="0" dirty="0"/>
              <a:t> da 1 a 2 occupati.</a:t>
            </a:r>
            <a:endParaRPr lang="it-IT" dirty="0"/>
          </a:p>
          <a:p>
            <a:r>
              <a:rPr lang="it-IT" baseline="0" dirty="0"/>
              <a:t>To be </a:t>
            </a:r>
            <a:r>
              <a:rPr lang="it-IT" baseline="0" dirty="0" err="1"/>
              <a:t>stressed</a:t>
            </a:r>
            <a:r>
              <a:rPr lang="it-IT" baseline="0" dirty="0"/>
              <a:t>:</a:t>
            </a:r>
          </a:p>
          <a:p>
            <a:pPr marL="226703" indent="-226703">
              <a:buAutoNum type="arabicParenR"/>
            </a:pPr>
            <a:r>
              <a:rPr lang="it-IT" b="1" baseline="0" dirty="0"/>
              <a:t>The high </a:t>
            </a:r>
            <a:r>
              <a:rPr lang="it-IT" b="1" baseline="0" dirty="0" err="1"/>
              <a:t>risks</a:t>
            </a:r>
            <a:r>
              <a:rPr lang="it-IT" b="1" baseline="0" dirty="0"/>
              <a:t> of the solo-</a:t>
            </a:r>
            <a:r>
              <a:rPr lang="it-IT" b="1" baseline="0" dirty="0" err="1"/>
              <a:t>earner</a:t>
            </a:r>
            <a:r>
              <a:rPr lang="it-IT" b="1" baseline="0" dirty="0"/>
              <a:t> family:  the </a:t>
            </a:r>
            <a:r>
              <a:rPr lang="it-IT" b="1" baseline="0" dirty="0" err="1"/>
              <a:t>crisis</a:t>
            </a:r>
            <a:r>
              <a:rPr lang="it-IT" b="1" baseline="0" dirty="0"/>
              <a:t> of the (male)BREADWINNER model in Europe!</a:t>
            </a:r>
            <a:r>
              <a:rPr lang="it-IT" b="1" dirty="0"/>
              <a:t> </a:t>
            </a:r>
          </a:p>
          <a:p>
            <a:pPr marL="226703" indent="-226703">
              <a:buAutoNum type="arabicParenR"/>
            </a:pPr>
            <a:r>
              <a:rPr lang="it-IT" b="1" baseline="0" dirty="0"/>
              <a:t>The </a:t>
            </a:r>
            <a:r>
              <a:rPr lang="it-IT" b="1" baseline="0" dirty="0" err="1"/>
              <a:t>good</a:t>
            </a:r>
            <a:r>
              <a:rPr lang="it-IT" b="1" baseline="0" dirty="0"/>
              <a:t> situation of the TWO-</a:t>
            </a:r>
            <a:r>
              <a:rPr lang="it-IT" b="1" baseline="0" dirty="0" err="1"/>
              <a:t>Earner</a:t>
            </a:r>
            <a:r>
              <a:rPr lang="it-IT" b="1" baseline="0" dirty="0"/>
              <a:t> </a:t>
            </a:r>
            <a:r>
              <a:rPr lang="it-IT" b="1" baseline="0" dirty="0" err="1"/>
              <a:t>HHs</a:t>
            </a:r>
            <a:r>
              <a:rPr lang="it-IT" b="1" baseline="0" dirty="0"/>
              <a:t>: </a:t>
            </a:r>
            <a:r>
              <a:rPr lang="it-IT" b="1" baseline="0" dirty="0" err="1"/>
              <a:t>highly</a:t>
            </a:r>
            <a:r>
              <a:rPr lang="it-IT" b="1" baseline="0" dirty="0"/>
              <a:t> </a:t>
            </a:r>
            <a:r>
              <a:rPr lang="it-IT" b="1" baseline="0" dirty="0" err="1"/>
              <a:t>protective</a:t>
            </a:r>
            <a:r>
              <a:rPr lang="it-IT" b="1" baseline="0" dirty="0"/>
              <a:t>… </a:t>
            </a:r>
            <a:r>
              <a:rPr lang="it-IT" b="1" baseline="0" dirty="0" err="1"/>
              <a:t>indep</a:t>
            </a:r>
            <a:r>
              <a:rPr lang="it-IT" b="1" baseline="0" dirty="0"/>
              <a:t>. on the work-contract of the partner!</a:t>
            </a:r>
          </a:p>
          <a:p>
            <a:pPr marL="226703" indent="-226703">
              <a:buAutoNum type="arabicParenR"/>
            </a:pPr>
            <a:r>
              <a:rPr lang="it-IT" b="1" baseline="0" dirty="0"/>
              <a:t>THE ADDED WORKER EFFECT</a:t>
            </a:r>
            <a:r>
              <a:rPr lang="it-IT" baseline="0" dirty="0"/>
              <a:t>: 1 EMPLOYED AT T-1, 2 EMPLOYED AT T = </a:t>
            </a:r>
            <a:r>
              <a:rPr lang="it-IT" b="1" baseline="0" dirty="0"/>
              <a:t>VERY LOW HH IWP RISKS! Differenza fra </a:t>
            </a:r>
            <a:r>
              <a:rPr lang="it-IT" b="1" baseline="0" dirty="0" err="1"/>
              <a:t>MonoBreadwinner</a:t>
            </a:r>
            <a:r>
              <a:rPr lang="it-IT" b="1" baseline="0" dirty="0"/>
              <a:t> e Dual-(1 precario)</a:t>
            </a:r>
            <a:endParaRPr lang="it-IT" baseline="0" dirty="0"/>
          </a:p>
          <a:p>
            <a:pPr marL="226703" indent="-226703">
              <a:buAutoNum type="arabicParenR"/>
            </a:pPr>
            <a:endParaRPr lang="it-IT" dirty="0"/>
          </a:p>
        </p:txBody>
      </p:sp>
      <p:sp>
        <p:nvSpPr>
          <p:cNvPr id="4" name="Segnaposto numero diapositiva 3"/>
          <p:cNvSpPr>
            <a:spLocks noGrp="1"/>
          </p:cNvSpPr>
          <p:nvPr>
            <p:ph type="sldNum" sz="quarter" idx="10"/>
          </p:nvPr>
        </p:nvSpPr>
        <p:spPr/>
        <p:txBody>
          <a:bodyPr/>
          <a:lstStyle/>
          <a:p>
            <a:fld id="{115C9343-FAC7-42B0-BA40-62C553561630}" type="slidenum">
              <a:rPr lang="it-IT" smtClean="0"/>
              <a:t>18</a:t>
            </a:fld>
            <a:endParaRPr lang="it-IT"/>
          </a:p>
        </p:txBody>
      </p:sp>
    </p:spTree>
    <p:extLst>
      <p:ext uri="{BB962C8B-B14F-4D97-AF65-F5344CB8AC3E}">
        <p14:creationId xmlns:p14="http://schemas.microsoft.com/office/powerpoint/2010/main" val="1194854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filippo.gioachin@unitn.it"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pertina">
    <p:bg>
      <p:bgPr>
        <a:gradFill flip="none" rotWithShape="1">
          <a:gsLst>
            <a:gs pos="0">
              <a:srgbClr val="D32F00"/>
            </a:gs>
            <a:gs pos="100000">
              <a:srgbClr val="9A1700"/>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Titolo Testo"/>
          <p:cNvSpPr txBox="1">
            <a:spLocks noGrp="1"/>
          </p:cNvSpPr>
          <p:nvPr>
            <p:ph type="title"/>
          </p:nvPr>
        </p:nvSpPr>
        <p:spPr>
          <a:xfrm>
            <a:off x="1778000" y="2806700"/>
            <a:ext cx="20828000" cy="4648200"/>
          </a:xfrm>
          <a:prstGeom prst="rect">
            <a:avLst/>
          </a:prstGeom>
        </p:spPr>
        <p:txBody>
          <a:bodyPr anchor="b"/>
          <a:lstStyle/>
          <a:p>
            <a:r>
              <a:t>Titolo Testo</a:t>
            </a:r>
          </a:p>
        </p:txBody>
      </p:sp>
      <p:sp>
        <p:nvSpPr>
          <p:cNvPr id="18" name="Paolo Barbieri &amp; Filippo Gioachin"/>
          <p:cNvSpPr txBox="1"/>
          <p:nvPr/>
        </p:nvSpPr>
        <p:spPr>
          <a:xfrm>
            <a:off x="8353690" y="12064860"/>
            <a:ext cx="7676620" cy="706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3800" b="1">
                <a:solidFill>
                  <a:srgbClr val="FFFFFF"/>
                </a:solidFill>
              </a:defRPr>
            </a:pPr>
            <a:r>
              <a:rPr b="0"/>
              <a:t>Paolo</a:t>
            </a:r>
            <a:r>
              <a:t> Barbieri </a:t>
            </a:r>
            <a:r>
              <a:rPr b="0"/>
              <a:t>&amp;</a:t>
            </a:r>
            <a:r>
              <a:t> </a:t>
            </a:r>
            <a:r>
              <a:rPr b="0"/>
              <a:t>Filippo</a:t>
            </a:r>
            <a:r>
              <a:t> Gioachin</a:t>
            </a:r>
          </a:p>
        </p:txBody>
      </p:sp>
      <p:pic>
        <p:nvPicPr>
          <p:cNvPr id="19" name="UniTn_bianco@2x.png" descr="UniTn_bianco@2x.png"/>
          <p:cNvPicPr>
            <a:picLocks noChangeAspect="1"/>
          </p:cNvPicPr>
          <p:nvPr/>
        </p:nvPicPr>
        <p:blipFill>
          <a:blip r:embed="rId2"/>
          <a:srcRect l="8231" r="8231"/>
          <a:stretch>
            <a:fillRect/>
          </a:stretch>
        </p:blipFill>
        <p:spPr>
          <a:xfrm>
            <a:off x="873472" y="11542835"/>
            <a:ext cx="4897149" cy="1689101"/>
          </a:xfrm>
          <a:prstGeom prst="rect">
            <a:avLst/>
          </a:prstGeom>
          <a:ln w="12700">
            <a:miter lim="400000"/>
          </a:ln>
        </p:spPr>
      </p:pic>
      <p:sp>
        <p:nvSpPr>
          <p:cNvPr id="20" name="Data"/>
          <p:cNvSpPr txBox="1">
            <a:spLocks noGrp="1"/>
          </p:cNvSpPr>
          <p:nvPr>
            <p:ph type="body" sz="quarter" idx="21"/>
          </p:nvPr>
        </p:nvSpPr>
        <p:spPr>
          <a:xfrm>
            <a:off x="7355608" y="723760"/>
            <a:ext cx="15909628" cy="706629"/>
          </a:xfrm>
          <a:prstGeom prst="rect">
            <a:avLst/>
          </a:prstGeom>
        </p:spPr>
        <p:txBody>
          <a:bodyPr/>
          <a:lstStyle>
            <a:lvl1pPr marL="0" indent="0" algn="r" defTabSz="584200">
              <a:lnSpc>
                <a:spcPct val="90000"/>
              </a:lnSpc>
              <a:spcBef>
                <a:spcPts val="0"/>
              </a:spcBef>
              <a:buSzTx/>
              <a:buNone/>
              <a:defRPr sz="2400" b="1" cap="all">
                <a:solidFill>
                  <a:srgbClr val="FFFFFF"/>
                </a:solidFill>
                <a:latin typeface="+mj-lt"/>
                <a:ea typeface="+mj-ea"/>
                <a:cs typeface="+mj-cs"/>
                <a:sym typeface="Proxima Nova"/>
              </a:defRPr>
            </a:lvl1pPr>
          </a:lstStyle>
          <a:p>
            <a:r>
              <a:t>Data</a:t>
            </a:r>
          </a:p>
        </p:txBody>
      </p:sp>
      <p:sp>
        <p:nvSpPr>
          <p:cNvPr id="21" name="Nome Conferenza"/>
          <p:cNvSpPr txBox="1">
            <a:spLocks noGrp="1"/>
          </p:cNvSpPr>
          <p:nvPr>
            <p:ph type="body" sz="quarter" idx="22"/>
          </p:nvPr>
        </p:nvSpPr>
        <p:spPr>
          <a:xfrm>
            <a:off x="1154302" y="842124"/>
            <a:ext cx="4335381" cy="469901"/>
          </a:xfrm>
          <a:prstGeom prst="rect">
            <a:avLst/>
          </a:prstGeom>
        </p:spPr>
        <p:txBody>
          <a:bodyPr>
            <a:spAutoFit/>
          </a:bodyPr>
          <a:lstStyle>
            <a:lvl1pPr marL="0" indent="0">
              <a:spcBef>
                <a:spcPts val="0"/>
              </a:spcBef>
              <a:buSzTx/>
              <a:buNone/>
              <a:defRPr sz="2400" spc="240">
                <a:solidFill>
                  <a:srgbClr val="FFFFFF"/>
                </a:solidFill>
                <a:latin typeface="+mj-lt"/>
                <a:ea typeface="+mj-ea"/>
                <a:cs typeface="+mj-cs"/>
                <a:sym typeface="Proxima Nova"/>
              </a:defRPr>
            </a:lvl1pPr>
          </a:lstStyle>
          <a:p>
            <a:r>
              <a:t>Nome Conferenza</a:t>
            </a:r>
          </a:p>
        </p:txBody>
      </p:sp>
      <p:sp>
        <p:nvSpPr>
          <p:cNvPr id="22" name="Sottotitolo"/>
          <p:cNvSpPr txBox="1">
            <a:spLocks noGrp="1"/>
          </p:cNvSpPr>
          <p:nvPr>
            <p:ph type="body" sz="quarter" idx="23"/>
          </p:nvPr>
        </p:nvSpPr>
        <p:spPr>
          <a:xfrm>
            <a:off x="10043631" y="7798966"/>
            <a:ext cx="3719004" cy="838201"/>
          </a:xfrm>
          <a:prstGeom prst="rect">
            <a:avLst/>
          </a:prstGeom>
        </p:spPr>
        <p:txBody>
          <a:bodyPr>
            <a:spAutoFit/>
          </a:bodyPr>
          <a:lstStyle>
            <a:lvl1pPr marL="0" indent="0" algn="ctr">
              <a:spcBef>
                <a:spcPts val="0"/>
              </a:spcBef>
              <a:buSzTx/>
              <a:buNone/>
              <a:defRPr>
                <a:solidFill>
                  <a:srgbClr val="FFFFFF"/>
                </a:solidFill>
                <a:latin typeface="Proxima Nova Semibold"/>
                <a:ea typeface="Proxima Nova Semibold"/>
                <a:cs typeface="Proxima Nova Semibold"/>
                <a:sym typeface="Proxima Nova Semibold"/>
              </a:defRPr>
            </a:lvl1pPr>
          </a:lstStyle>
          <a:p>
            <a:r>
              <a:t>Sottotitolo</a:t>
            </a:r>
          </a:p>
        </p:txBody>
      </p:sp>
      <p:pic>
        <p:nvPicPr>
          <p:cNvPr id="23" name="csis bianco.png" descr="csis bianco.png"/>
          <p:cNvPicPr>
            <a:picLocks noChangeAspect="1"/>
          </p:cNvPicPr>
          <p:nvPr/>
        </p:nvPicPr>
        <p:blipFill>
          <a:blip r:embed="rId3"/>
          <a:srcRect t="22848" r="4935" b="11594"/>
          <a:stretch>
            <a:fillRect/>
          </a:stretch>
        </p:blipFill>
        <p:spPr>
          <a:xfrm>
            <a:off x="19405344" y="11543034"/>
            <a:ext cx="3810268" cy="1688614"/>
          </a:xfrm>
          <a:prstGeom prst="rect">
            <a:avLst/>
          </a:prstGeom>
          <a:ln w="12700">
            <a:miter lim="400000"/>
          </a:ln>
        </p:spPr>
      </p:pic>
      <p:sp>
        <p:nvSpPr>
          <p:cNvPr id="24" name="Numero diapositiva"/>
          <p:cNvSpPr txBox="1">
            <a:spLocks noGrp="1"/>
          </p:cNvSpPr>
          <p:nvPr>
            <p:ph type="sldNum" sz="quarter" idx="2"/>
          </p:nvPr>
        </p:nvSpPr>
        <p:spPr>
          <a:xfrm>
            <a:off x="22774490" y="12187645"/>
            <a:ext cx="453239" cy="461059"/>
          </a:xfrm>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img_or">
    <p:spTree>
      <p:nvGrpSpPr>
        <p:cNvPr id="1" name=""/>
        <p:cNvGrpSpPr/>
        <p:nvPr/>
      </p:nvGrpSpPr>
      <p:grpSpPr>
        <a:xfrm>
          <a:off x="0" y="0"/>
          <a:ext cx="0" cy="0"/>
          <a:chOff x="0" y="0"/>
          <a:chExt cx="0" cy="0"/>
        </a:xfrm>
      </p:grpSpPr>
      <p:sp>
        <p:nvSpPr>
          <p:cNvPr id="168" name="Immagine"/>
          <p:cNvSpPr>
            <a:spLocks noGrp="1"/>
          </p:cNvSpPr>
          <p:nvPr>
            <p:ph type="pic" idx="21"/>
          </p:nvPr>
        </p:nvSpPr>
        <p:spPr>
          <a:xfrm>
            <a:off x="4627317" y="1624899"/>
            <a:ext cx="15129366" cy="10072236"/>
          </a:xfrm>
          <a:prstGeom prst="rect">
            <a:avLst/>
          </a:prstGeom>
        </p:spPr>
        <p:txBody>
          <a:bodyPr lIns="91439" tIns="45719" rIns="91439" bIns="45719" anchor="t">
            <a:noAutofit/>
          </a:bodyPr>
          <a:lstStyle/>
          <a:p>
            <a:endParaRPr/>
          </a:p>
        </p:txBody>
      </p:sp>
      <p:sp>
        <p:nvSpPr>
          <p:cNvPr id="169" name="#NOME CAPITOLO"/>
          <p:cNvSpPr txBox="1">
            <a:spLocks noGrp="1"/>
          </p:cNvSpPr>
          <p:nvPr>
            <p:ph type="body" sz="quarter" idx="22"/>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170" name="TITOLO PRESENTAZIONE"/>
          <p:cNvSpPr txBox="1">
            <a:spLocks noGrp="1"/>
          </p:cNvSpPr>
          <p:nvPr>
            <p:ph type="body" sz="quarter" idx="23"/>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171"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mg intera">
    <p:spTree>
      <p:nvGrpSpPr>
        <p:cNvPr id="1" name=""/>
        <p:cNvGrpSpPr/>
        <p:nvPr/>
      </p:nvGrpSpPr>
      <p:grpSpPr>
        <a:xfrm>
          <a:off x="0" y="0"/>
          <a:ext cx="0" cy="0"/>
          <a:chOff x="0" y="0"/>
          <a:chExt cx="0" cy="0"/>
        </a:xfrm>
      </p:grpSpPr>
      <p:sp>
        <p:nvSpPr>
          <p:cNvPr id="178" name="Immagine"/>
          <p:cNvSpPr>
            <a:spLocks noGrp="1"/>
          </p:cNvSpPr>
          <p:nvPr>
            <p:ph type="pic" idx="21"/>
          </p:nvPr>
        </p:nvSpPr>
        <p:spPr>
          <a:xfrm>
            <a:off x="-392514" y="-89218"/>
            <a:ext cx="25065598" cy="16687190"/>
          </a:xfrm>
          <a:prstGeom prst="rect">
            <a:avLst/>
          </a:prstGeom>
          <a:ln w="25400"/>
          <a:effectLst>
            <a:reflection stA="50000" endPos="40000" dir="5400000" sy="-100000" algn="bl" rotWithShape="0"/>
          </a:effectLst>
        </p:spPr>
        <p:txBody>
          <a:bodyPr lIns="91439" tIns="45719" rIns="91439" bIns="45719" anchor="t">
            <a:noAutofit/>
          </a:bodyPr>
          <a:lstStyle/>
          <a:p>
            <a:endParaRPr/>
          </a:p>
        </p:txBody>
      </p:sp>
      <p:sp>
        <p:nvSpPr>
          <p:cNvPr id="179" name="#NOME CAPITOLO"/>
          <p:cNvSpPr txBox="1">
            <a:spLocks noGrp="1"/>
          </p:cNvSpPr>
          <p:nvPr>
            <p:ph type="body" sz="quarter" idx="22"/>
          </p:nvPr>
        </p:nvSpPr>
        <p:spPr>
          <a:xfrm>
            <a:off x="1154302" y="842124"/>
            <a:ext cx="6394170" cy="469901"/>
          </a:xfrm>
          <a:prstGeom prst="rect">
            <a:avLst/>
          </a:prstGeom>
        </p:spPr>
        <p:txBody>
          <a:bodyPr>
            <a:spAutoFit/>
          </a:bodyPr>
          <a:lstStyle>
            <a:lvl1pPr marL="0" indent="0">
              <a:spcBef>
                <a:spcPts val="0"/>
              </a:spcBef>
              <a:buSzTx/>
              <a:buNone/>
              <a:defRPr sz="2400" spc="240">
                <a:solidFill>
                  <a:srgbClr val="FFFFFF"/>
                </a:solidFill>
                <a:latin typeface="+mj-lt"/>
                <a:ea typeface="+mj-ea"/>
                <a:cs typeface="+mj-cs"/>
                <a:sym typeface="Proxima Nova"/>
              </a:defRPr>
            </a:lvl1pPr>
          </a:lstStyle>
          <a:p>
            <a:r>
              <a:t>#NOME CAPITOLO</a:t>
            </a:r>
          </a:p>
        </p:txBody>
      </p:sp>
      <p:sp>
        <p:nvSpPr>
          <p:cNvPr id="180" name="Phd Project Filippo Gioachin"/>
          <p:cNvSpPr txBox="1"/>
          <p:nvPr/>
        </p:nvSpPr>
        <p:spPr>
          <a:xfrm>
            <a:off x="8353690" y="12064860"/>
            <a:ext cx="7676620" cy="706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2800">
                <a:solidFill>
                  <a:srgbClr val="FFFFFF"/>
                </a:solidFill>
              </a:defRPr>
            </a:pPr>
            <a:r>
              <a:t>Phd Project </a:t>
            </a:r>
            <a:r>
              <a:rPr b="1"/>
              <a:t>Filippo Gioachin </a:t>
            </a:r>
          </a:p>
        </p:txBody>
      </p:sp>
      <p:pic>
        <p:nvPicPr>
          <p:cNvPr id="181" name="UniTn_bianco@2x.png" descr="UniTn_bianco@2x.png"/>
          <p:cNvPicPr>
            <a:picLocks noChangeAspect="1"/>
          </p:cNvPicPr>
          <p:nvPr/>
        </p:nvPicPr>
        <p:blipFill>
          <a:blip r:embed="rId2"/>
          <a:srcRect l="8231" r="11074"/>
          <a:stretch>
            <a:fillRect/>
          </a:stretch>
        </p:blipFill>
        <p:spPr>
          <a:xfrm>
            <a:off x="1098611" y="11923410"/>
            <a:ext cx="2771471" cy="989598"/>
          </a:xfrm>
          <a:prstGeom prst="rect">
            <a:avLst/>
          </a:prstGeom>
          <a:ln w="12700">
            <a:miter lim="400000"/>
          </a:ln>
        </p:spPr>
      </p:pic>
      <p:sp>
        <p:nvSpPr>
          <p:cNvPr id="182" name="TITOLO PRESENTAZIONE"/>
          <p:cNvSpPr txBox="1">
            <a:spLocks noGrp="1"/>
          </p:cNvSpPr>
          <p:nvPr>
            <p:ph type="body" sz="quarter" idx="23"/>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rgbClr val="FFFFFF"/>
                </a:solidFill>
                <a:latin typeface="+mj-lt"/>
                <a:ea typeface="+mj-ea"/>
                <a:cs typeface="+mj-cs"/>
                <a:sym typeface="Proxima Nova"/>
              </a:defRPr>
            </a:lvl1pPr>
          </a:lstStyle>
          <a:p>
            <a:r>
              <a:t>TITOLO PRESENTAZIONE</a:t>
            </a:r>
          </a:p>
        </p:txBody>
      </p:sp>
      <p:sp>
        <p:nvSpPr>
          <p:cNvPr id="183" name="Numero diapositiva"/>
          <p:cNvSpPr txBox="1">
            <a:spLocks noGrp="1"/>
          </p:cNvSpPr>
          <p:nvPr>
            <p:ph type="sldNum" sz="quarter" idx="2"/>
          </p:nvPr>
        </p:nvSpPr>
        <p:spPr>
          <a:xfrm>
            <a:off x="22772983" y="12187645"/>
            <a:ext cx="453239" cy="461059"/>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itazione">
    <p:bg>
      <p:bgPr>
        <a:solidFill>
          <a:schemeClr val="accent5">
            <a:lumOff val="-29866"/>
          </a:schemeClr>
        </a:solidFill>
        <a:effectLst/>
      </p:bgPr>
    </p:bg>
    <p:spTree>
      <p:nvGrpSpPr>
        <p:cNvPr id="1" name=""/>
        <p:cNvGrpSpPr/>
        <p:nvPr/>
      </p:nvGrpSpPr>
      <p:grpSpPr>
        <a:xfrm>
          <a:off x="0" y="0"/>
          <a:ext cx="0" cy="0"/>
          <a:chOff x="0" y="0"/>
          <a:chExt cx="0" cy="0"/>
        </a:xfrm>
      </p:grpSpPr>
      <p:sp>
        <p:nvSpPr>
          <p:cNvPr id="190" name="Mint, ulpa pra dolluptatur sitatia inulpa aut maxim quae nonsequi ut molupta tiuriatur sit officte moluptatio estium alibus volore dest, officip saperum enis pedictius sit lacepera…"/>
          <p:cNvSpPr txBox="1">
            <a:spLocks noGrp="1"/>
          </p:cNvSpPr>
          <p:nvPr>
            <p:ph type="body" sz="half" idx="21"/>
          </p:nvPr>
        </p:nvSpPr>
        <p:spPr>
          <a:xfrm>
            <a:off x="3061865" y="3924287"/>
            <a:ext cx="18260269" cy="4638042"/>
          </a:xfrm>
          <a:prstGeom prst="rect">
            <a:avLst/>
          </a:prstGeom>
        </p:spPr>
        <p:txBody>
          <a:bodyPr>
            <a:spAutoFit/>
          </a:bodyPr>
          <a:lstStyle/>
          <a:p>
            <a:pPr marL="0" indent="0" algn="ctr">
              <a:lnSpc>
                <a:spcPct val="120000"/>
              </a:lnSpc>
              <a:spcBef>
                <a:spcPts val="0"/>
              </a:spcBef>
              <a:buSzTx/>
              <a:buNone/>
              <a:defRPr sz="3200" i="1">
                <a:solidFill>
                  <a:srgbClr val="FFFFFF"/>
                </a:solidFill>
                <a:latin typeface="Proxima Nova Light"/>
                <a:ea typeface="Proxima Nova Light"/>
                <a:cs typeface="Proxima Nova Light"/>
                <a:sym typeface="Proxima Nova Light"/>
              </a:defRPr>
            </a:pPr>
            <a:r>
              <a:t>Mint, ulpa pra dolluptatur sitatia </a:t>
            </a:r>
            <a:r>
              <a:rPr spc="64"/>
              <a:t>inulpa</a:t>
            </a:r>
            <a:r>
              <a:t> aut maxim quae nonsequi ut molupta tiuriatur sit officte moluptatio estium alibus volore dest, officip saperum enis pedictius sit lacepera</a:t>
            </a:r>
          </a:p>
          <a:p>
            <a:pPr marL="0" indent="0" algn="ctr">
              <a:lnSpc>
                <a:spcPct val="120000"/>
              </a:lnSpc>
              <a:spcBef>
                <a:spcPts val="0"/>
              </a:spcBef>
              <a:buSzTx/>
              <a:buNone/>
              <a:defRPr sz="3200" i="1">
                <a:solidFill>
                  <a:srgbClr val="FFFFFF"/>
                </a:solidFill>
                <a:latin typeface="Proxima Nova Light"/>
                <a:ea typeface="Proxima Nova Light"/>
                <a:cs typeface="Proxima Nova Light"/>
                <a:sym typeface="Proxima Nova Light"/>
              </a:defRPr>
            </a:pPr>
            <a:r>
              <a:t>Mint, ulpa pra dolluptatur sitatia </a:t>
            </a:r>
            <a:r>
              <a:rPr spc="64"/>
              <a:t>inulpa</a:t>
            </a:r>
            <a:r>
              <a:t> aut maxim quae nonsequi ut molupta tiuriatur sit officte moluptatio estium alibus volore dest, officip saperum enis pedictius sit laceperaMint, ulpa pra dolluptatur sitatia </a:t>
            </a:r>
            <a:r>
              <a:rPr spc="64"/>
              <a:t>inulpa</a:t>
            </a:r>
            <a:r>
              <a:t> aut maxim quae nonsequi ut molupta tiuriatur sit officte moluptatio estium alibus volore dest, officip saperum enis pedictius sit lacepera. Mint, ulpa pra dolluptatur sitatia </a:t>
            </a:r>
            <a:r>
              <a:rPr spc="64"/>
              <a:t>inulpa</a:t>
            </a:r>
            <a:r>
              <a:t> aut maxim quae nonsequi ut molupta tiuriatur sit officte moluptatio estium alibus volore dest, officip saperum enis pedictius sit lacepera</a:t>
            </a:r>
          </a:p>
        </p:txBody>
      </p:sp>
      <p:sp>
        <p:nvSpPr>
          <p:cNvPr id="191" name="Phd Project Filippo Gioachin"/>
          <p:cNvSpPr txBox="1"/>
          <p:nvPr/>
        </p:nvSpPr>
        <p:spPr>
          <a:xfrm>
            <a:off x="8353690" y="12064860"/>
            <a:ext cx="7676620" cy="706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2800">
                <a:solidFill>
                  <a:srgbClr val="FFFFFF"/>
                </a:solidFill>
              </a:defRPr>
            </a:pPr>
            <a:r>
              <a:t>Phd Project </a:t>
            </a:r>
            <a:r>
              <a:rPr b="1"/>
              <a:t>Filippo Gioachin </a:t>
            </a:r>
          </a:p>
        </p:txBody>
      </p:sp>
      <p:pic>
        <p:nvPicPr>
          <p:cNvPr id="192" name="UniTn_bianco@2x.png" descr="UniTn_bianco@2x.png"/>
          <p:cNvPicPr>
            <a:picLocks noChangeAspect="1"/>
          </p:cNvPicPr>
          <p:nvPr/>
        </p:nvPicPr>
        <p:blipFill>
          <a:blip r:embed="rId2"/>
          <a:srcRect l="8231" r="11074"/>
          <a:stretch>
            <a:fillRect/>
          </a:stretch>
        </p:blipFill>
        <p:spPr>
          <a:xfrm>
            <a:off x="1098611" y="11923410"/>
            <a:ext cx="2771471" cy="989598"/>
          </a:xfrm>
          <a:prstGeom prst="rect">
            <a:avLst/>
          </a:prstGeom>
          <a:ln w="12700">
            <a:miter lim="400000"/>
          </a:ln>
        </p:spPr>
      </p:pic>
      <p:sp>
        <p:nvSpPr>
          <p:cNvPr id="193" name="#NOME CAPITOLO"/>
          <p:cNvSpPr txBox="1">
            <a:spLocks noGrp="1"/>
          </p:cNvSpPr>
          <p:nvPr>
            <p:ph type="body" sz="quarter" idx="22"/>
          </p:nvPr>
        </p:nvSpPr>
        <p:spPr>
          <a:xfrm>
            <a:off x="1154302" y="842124"/>
            <a:ext cx="6394170" cy="469901"/>
          </a:xfrm>
          <a:prstGeom prst="rect">
            <a:avLst/>
          </a:prstGeom>
        </p:spPr>
        <p:txBody>
          <a:bodyPr>
            <a:spAutoFit/>
          </a:bodyPr>
          <a:lstStyle>
            <a:lvl1pPr marL="0" indent="0">
              <a:spcBef>
                <a:spcPts val="0"/>
              </a:spcBef>
              <a:buSzTx/>
              <a:buNone/>
              <a:defRPr sz="2400" spc="240">
                <a:solidFill>
                  <a:srgbClr val="FFFFFF"/>
                </a:solidFill>
                <a:latin typeface="+mj-lt"/>
                <a:ea typeface="+mj-ea"/>
                <a:cs typeface="+mj-cs"/>
                <a:sym typeface="Proxima Nova"/>
              </a:defRPr>
            </a:lvl1pPr>
          </a:lstStyle>
          <a:p>
            <a:r>
              <a:t>#NOME CAPITOLO</a:t>
            </a:r>
          </a:p>
        </p:txBody>
      </p:sp>
      <p:sp>
        <p:nvSpPr>
          <p:cNvPr id="194" name="TITOLO PRESENTAZIONE"/>
          <p:cNvSpPr txBox="1">
            <a:spLocks noGrp="1"/>
          </p:cNvSpPr>
          <p:nvPr>
            <p:ph type="body" sz="quarter" idx="23"/>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rgbClr val="FFFFFF"/>
                </a:solidFill>
                <a:latin typeface="+mj-lt"/>
                <a:ea typeface="+mj-ea"/>
                <a:cs typeface="+mj-cs"/>
                <a:sym typeface="Proxima Nova"/>
              </a:defRPr>
            </a:lvl1pPr>
          </a:lstStyle>
          <a:p>
            <a:r>
              <a:t>TITOLO PRESENTAZIONE</a:t>
            </a:r>
          </a:p>
        </p:txBody>
      </p:sp>
      <p:sp>
        <p:nvSpPr>
          <p:cNvPr id="195"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
        <p:nvSpPr>
          <p:cNvPr id="196" name="- Cit. NOME COGNOME"/>
          <p:cNvSpPr txBox="1">
            <a:spLocks noGrp="1"/>
          </p:cNvSpPr>
          <p:nvPr>
            <p:ph type="body" sz="quarter" idx="24"/>
          </p:nvPr>
        </p:nvSpPr>
        <p:spPr>
          <a:xfrm>
            <a:off x="3061865" y="9207511"/>
            <a:ext cx="18260269" cy="584201"/>
          </a:xfrm>
          <a:prstGeom prst="rect">
            <a:avLst/>
          </a:prstGeom>
        </p:spPr>
        <p:txBody>
          <a:bodyPr>
            <a:spAutoFit/>
          </a:bodyPr>
          <a:lstStyle/>
          <a:p>
            <a:pPr marL="0" indent="0" algn="ctr">
              <a:lnSpc>
                <a:spcPct val="120000"/>
              </a:lnSpc>
              <a:spcBef>
                <a:spcPts val="0"/>
              </a:spcBef>
              <a:buSzTx/>
              <a:buNone/>
              <a:defRPr sz="3200" i="1">
                <a:solidFill>
                  <a:srgbClr val="FFFFFF"/>
                </a:solidFill>
                <a:latin typeface="Proxima Nova Light"/>
                <a:ea typeface="Proxima Nova Light"/>
                <a:cs typeface="Proxima Nova Light"/>
                <a:sym typeface="Proxima Nova Light"/>
              </a:defRPr>
            </a:pPr>
            <a:r>
              <a:t>- Cit. </a:t>
            </a:r>
            <a:r>
              <a:rPr b="1">
                <a:latin typeface="+mj-lt"/>
                <a:ea typeface="+mj-ea"/>
                <a:cs typeface="+mj-cs"/>
                <a:sym typeface="Proxima Nova"/>
              </a:rPr>
              <a:t>NOME COGNOME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tatti ">
    <p:spTree>
      <p:nvGrpSpPr>
        <p:cNvPr id="1" name=""/>
        <p:cNvGrpSpPr/>
        <p:nvPr/>
      </p:nvGrpSpPr>
      <p:grpSpPr>
        <a:xfrm>
          <a:off x="0" y="0"/>
          <a:ext cx="0" cy="0"/>
          <a:chOff x="0" y="0"/>
          <a:chExt cx="0" cy="0"/>
        </a:xfrm>
      </p:grpSpPr>
      <p:sp>
        <p:nvSpPr>
          <p:cNvPr id="203" name="Rettangolo"/>
          <p:cNvSpPr/>
          <p:nvPr/>
        </p:nvSpPr>
        <p:spPr>
          <a:xfrm>
            <a:off x="6338102" y="-1842750"/>
            <a:ext cx="18150137" cy="18742149"/>
          </a:xfrm>
          <a:prstGeom prst="rect">
            <a:avLst/>
          </a:prstGeom>
          <a:solidFill>
            <a:schemeClr val="accent5">
              <a:lumOff val="-29866"/>
            </a:schemeClr>
          </a:solidFill>
          <a:ln w="12700">
            <a:miter lim="400000"/>
          </a:ln>
        </p:spPr>
        <p:txBody>
          <a:bodyPr lIns="0" tIns="0" rIns="0" bIns="0" anchor="ctr"/>
          <a:lstStyle/>
          <a:p>
            <a:pPr>
              <a:defRPr sz="3100">
                <a:solidFill>
                  <a:srgbClr val="FFFFFF"/>
                </a:solidFill>
                <a:latin typeface="+mn-lt"/>
                <a:ea typeface="+mn-ea"/>
                <a:cs typeface="+mn-cs"/>
                <a:sym typeface="Helvetica Neue Medium"/>
              </a:defRPr>
            </a:pPr>
            <a:endParaRPr/>
          </a:p>
        </p:txBody>
      </p:sp>
      <p:pic>
        <p:nvPicPr>
          <p:cNvPr id="204" name="UniTn_colore.png" descr="UniTn_colore.png"/>
          <p:cNvPicPr>
            <a:picLocks noChangeAspect="1"/>
          </p:cNvPicPr>
          <p:nvPr/>
        </p:nvPicPr>
        <p:blipFill>
          <a:blip r:embed="rId2"/>
          <a:srcRect t="20503" b="12877"/>
          <a:stretch>
            <a:fillRect/>
          </a:stretch>
        </p:blipFill>
        <p:spPr>
          <a:xfrm>
            <a:off x="1196243" y="11611869"/>
            <a:ext cx="3988842" cy="1476284"/>
          </a:xfrm>
          <a:prstGeom prst="rect">
            <a:avLst/>
          </a:prstGeom>
          <a:ln w="12700">
            <a:miter lim="400000"/>
          </a:ln>
        </p:spPr>
      </p:pic>
      <p:sp>
        <p:nvSpPr>
          <p:cNvPr id="205" name="Grazie"/>
          <p:cNvSpPr txBox="1"/>
          <p:nvPr/>
        </p:nvSpPr>
        <p:spPr>
          <a:xfrm>
            <a:off x="1175566" y="1400592"/>
            <a:ext cx="6754524" cy="1623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90000"/>
              </a:lnSpc>
              <a:defRPr sz="8800" b="1">
                <a:solidFill>
                  <a:srgbClr val="000000"/>
                </a:solidFill>
              </a:defRPr>
            </a:lvl1pPr>
          </a:lstStyle>
          <a:p>
            <a:r>
              <a:t>Grazie</a:t>
            </a:r>
          </a:p>
        </p:txBody>
      </p:sp>
      <p:sp>
        <p:nvSpPr>
          <p:cNvPr id="206" name="PAOLO…"/>
          <p:cNvSpPr txBox="1"/>
          <p:nvPr/>
        </p:nvSpPr>
        <p:spPr>
          <a:xfrm>
            <a:off x="8775746" y="4198968"/>
            <a:ext cx="9099667" cy="2040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80000"/>
              </a:lnSpc>
              <a:defRPr sz="4800" b="1">
                <a:solidFill>
                  <a:srgbClr val="FFFFFF"/>
                </a:solidFill>
                <a:latin typeface="Helvetica Neue"/>
                <a:ea typeface="Helvetica Neue"/>
                <a:cs typeface="Helvetica Neue"/>
                <a:sym typeface="Helvetica Neue"/>
              </a:defRPr>
            </a:pPr>
            <a:r>
              <a:t>PAOLO</a:t>
            </a:r>
          </a:p>
          <a:p>
            <a:pPr algn="l">
              <a:lnSpc>
                <a:spcPct val="80000"/>
              </a:lnSpc>
              <a:defRPr sz="8800">
                <a:solidFill>
                  <a:srgbClr val="FFFFFF"/>
                </a:solidFill>
              </a:defRPr>
            </a:pPr>
            <a:r>
              <a:t>BARBIERI</a:t>
            </a:r>
          </a:p>
        </p:txBody>
      </p:sp>
      <p:sp>
        <p:nvSpPr>
          <p:cNvPr id="207" name="paolo.barbieri@unitn.it"/>
          <p:cNvSpPr txBox="1"/>
          <p:nvPr/>
        </p:nvSpPr>
        <p:spPr>
          <a:xfrm>
            <a:off x="9497265" y="7445635"/>
            <a:ext cx="407548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30000"/>
              </a:lnSpc>
              <a:spcBef>
                <a:spcPts val="4500"/>
              </a:spcBef>
              <a:defRPr sz="3200">
                <a:solidFill>
                  <a:srgbClr val="FFFFFF"/>
                </a:solidFill>
                <a:hlinkClick r:id="rId3"/>
              </a:defRPr>
            </a:lvl1pPr>
          </a:lstStyle>
          <a:p>
            <a:r>
              <a:rPr>
                <a:hlinkClick r:id="rId3"/>
              </a:rPr>
              <a:t>paolo.barbieri@unitn.it</a:t>
            </a:r>
          </a:p>
        </p:txBody>
      </p:sp>
      <p:pic>
        <p:nvPicPr>
          <p:cNvPr id="208" name="Immagine" descr="Immagine"/>
          <p:cNvPicPr>
            <a:picLocks noChangeAspect="1"/>
          </p:cNvPicPr>
          <p:nvPr/>
        </p:nvPicPr>
        <p:blipFill>
          <a:blip r:embed="rId4"/>
          <a:stretch>
            <a:fillRect/>
          </a:stretch>
        </p:blipFill>
        <p:spPr>
          <a:xfrm>
            <a:off x="8864639" y="7556275"/>
            <a:ext cx="471527" cy="362919"/>
          </a:xfrm>
          <a:prstGeom prst="rect">
            <a:avLst/>
          </a:prstGeom>
          <a:ln w="12700">
            <a:miter lim="400000"/>
          </a:ln>
        </p:spPr>
      </p:pic>
      <p:sp>
        <p:nvSpPr>
          <p:cNvPr id="209" name="FILIPPO…"/>
          <p:cNvSpPr txBox="1"/>
          <p:nvPr/>
        </p:nvSpPr>
        <p:spPr>
          <a:xfrm>
            <a:off x="16545101" y="4224368"/>
            <a:ext cx="9099667" cy="2040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80000"/>
              </a:lnSpc>
              <a:defRPr sz="4800" b="1">
                <a:solidFill>
                  <a:srgbClr val="FFFFFF"/>
                </a:solidFill>
                <a:latin typeface="Helvetica Neue"/>
                <a:ea typeface="Helvetica Neue"/>
                <a:cs typeface="Helvetica Neue"/>
                <a:sym typeface="Helvetica Neue"/>
              </a:defRPr>
            </a:pPr>
            <a:r>
              <a:t>FILIPPO</a:t>
            </a:r>
          </a:p>
          <a:p>
            <a:pPr algn="l">
              <a:lnSpc>
                <a:spcPct val="80000"/>
              </a:lnSpc>
              <a:defRPr sz="8800">
                <a:solidFill>
                  <a:srgbClr val="FFFFFF"/>
                </a:solidFill>
              </a:defRPr>
            </a:pPr>
            <a:r>
              <a:t>GIOACHIN</a:t>
            </a:r>
          </a:p>
        </p:txBody>
      </p:sp>
      <p:sp>
        <p:nvSpPr>
          <p:cNvPr id="210" name="filippo.gioachin@unitn.it"/>
          <p:cNvSpPr txBox="1"/>
          <p:nvPr/>
        </p:nvSpPr>
        <p:spPr>
          <a:xfrm>
            <a:off x="17266619" y="7471035"/>
            <a:ext cx="430794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30000"/>
              </a:lnSpc>
              <a:spcBef>
                <a:spcPts val="4500"/>
              </a:spcBef>
              <a:defRPr sz="3200">
                <a:solidFill>
                  <a:srgbClr val="FFFFFF"/>
                </a:solidFill>
                <a:hlinkClick r:id="rId3"/>
              </a:defRPr>
            </a:lvl1pPr>
          </a:lstStyle>
          <a:p>
            <a:r>
              <a:rPr>
                <a:hlinkClick r:id="rId3"/>
              </a:rPr>
              <a:t>filippo.gioachin@unitn.it</a:t>
            </a:r>
          </a:p>
        </p:txBody>
      </p:sp>
      <p:pic>
        <p:nvPicPr>
          <p:cNvPr id="211" name="Immagine" descr="Immagine"/>
          <p:cNvPicPr>
            <a:picLocks noChangeAspect="1"/>
          </p:cNvPicPr>
          <p:nvPr/>
        </p:nvPicPr>
        <p:blipFill>
          <a:blip r:embed="rId4"/>
          <a:stretch>
            <a:fillRect/>
          </a:stretch>
        </p:blipFill>
        <p:spPr>
          <a:xfrm>
            <a:off x="16633994" y="7581675"/>
            <a:ext cx="471526" cy="362919"/>
          </a:xfrm>
          <a:prstGeom prst="rect">
            <a:avLst/>
          </a:prstGeom>
          <a:ln w="12700">
            <a:miter lim="400000"/>
          </a:ln>
        </p:spPr>
      </p:pic>
      <p:pic>
        <p:nvPicPr>
          <p:cNvPr id="212" name="csis_logo_rectangular (1).png" descr="csis_logo_rectangular (1).png"/>
          <p:cNvPicPr>
            <a:picLocks noChangeAspect="1"/>
          </p:cNvPicPr>
          <p:nvPr/>
        </p:nvPicPr>
        <p:blipFill>
          <a:blip r:embed="rId5"/>
          <a:srcRect l="1871" t="24529" r="1871" b="12329"/>
          <a:stretch>
            <a:fillRect/>
          </a:stretch>
        </p:blipFill>
        <p:spPr>
          <a:xfrm>
            <a:off x="1196243" y="9529691"/>
            <a:ext cx="3988878" cy="1681517"/>
          </a:xfrm>
          <a:prstGeom prst="rect">
            <a:avLst/>
          </a:prstGeom>
          <a:ln w="12700">
            <a:miter lim="400000"/>
          </a:ln>
        </p:spPr>
      </p:pic>
      <p:sp>
        <p:nvSpPr>
          <p:cNvPr id="213"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219201" y="546100"/>
            <a:ext cx="8022168" cy="2324100"/>
          </a:xfrm>
        </p:spPr>
        <p:txBody>
          <a:bodyPr anchor="b"/>
          <a:lstStyle>
            <a:lvl1pPr algn="l">
              <a:defRPr sz="4000" b="1"/>
            </a:lvl1pPr>
          </a:lstStyle>
          <a:p>
            <a:r>
              <a:rPr lang="it-IT"/>
              <a:t>Fare clic per modificare lo stile del titolo</a:t>
            </a:r>
          </a:p>
        </p:txBody>
      </p:sp>
      <p:sp>
        <p:nvSpPr>
          <p:cNvPr id="3" name="Segnaposto contenuto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292C5373-A3C6-479C-92A0-8C18D5417DB8}" type="datetimeFigureOut">
              <a:rPr lang="it-IT" smtClean="0"/>
              <a:t>08/03/2023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22734306" y="12187586"/>
            <a:ext cx="530594" cy="471924"/>
          </a:xfrm>
        </p:spPr>
        <p:txBody>
          <a:bodyPr/>
          <a:lstStyle/>
          <a:p>
            <a:fld id="{E36542E8-5DA2-4D24-9D2C-D81262F09264}" type="slidenum">
              <a:rPr lang="it-IT" smtClean="0"/>
              <a:t>‹N›</a:t>
            </a:fld>
            <a:endParaRPr lang="it-IT"/>
          </a:p>
        </p:txBody>
      </p:sp>
    </p:spTree>
    <p:extLst>
      <p:ext uri="{BB962C8B-B14F-4D97-AF65-F5344CB8AC3E}">
        <p14:creationId xmlns:p14="http://schemas.microsoft.com/office/powerpoint/2010/main" val="3452981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92C5373-A3C6-479C-92A0-8C18D5417DB8}" type="datetimeFigureOut">
              <a:rPr lang="it-IT" smtClean="0"/>
              <a:t>08/03/2023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22734306" y="12187586"/>
            <a:ext cx="530594" cy="471924"/>
          </a:xfrm>
        </p:spPr>
        <p:txBody>
          <a:bodyPr/>
          <a:lstStyle/>
          <a:p>
            <a:fld id="{E36542E8-5DA2-4D24-9D2C-D81262F09264}" type="slidenum">
              <a:rPr lang="it-IT" smtClean="0"/>
              <a:t>‹N›</a:t>
            </a:fld>
            <a:endParaRPr lang="it-IT"/>
          </a:p>
        </p:txBody>
      </p:sp>
    </p:spTree>
    <p:extLst>
      <p:ext uri="{BB962C8B-B14F-4D97-AF65-F5344CB8AC3E}">
        <p14:creationId xmlns:p14="http://schemas.microsoft.com/office/powerpoint/2010/main" val="200549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dex">
    <p:spTree>
      <p:nvGrpSpPr>
        <p:cNvPr id="1" name=""/>
        <p:cNvGrpSpPr/>
        <p:nvPr/>
      </p:nvGrpSpPr>
      <p:grpSpPr>
        <a:xfrm>
          <a:off x="0" y="0"/>
          <a:ext cx="0" cy="0"/>
          <a:chOff x="0" y="0"/>
          <a:chExt cx="0" cy="0"/>
        </a:xfrm>
      </p:grpSpPr>
      <p:sp>
        <p:nvSpPr>
          <p:cNvPr id="31" name="#nome conferenza"/>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conferenza</a:t>
            </a:r>
          </a:p>
        </p:txBody>
      </p:sp>
      <p:sp>
        <p:nvSpPr>
          <p:cNvPr id="32" name="TITOLO PRESENTAZIONE"/>
          <p:cNvSpPr txBox="1">
            <a:spLocks noGrp="1"/>
          </p:cNvSpPr>
          <p:nvPr>
            <p:ph type="body" sz="quarter" idx="22"/>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33" name="INDEX"/>
          <p:cNvSpPr txBox="1">
            <a:spLocks noGrp="1"/>
          </p:cNvSpPr>
          <p:nvPr>
            <p:ph type="body" sz="quarter" idx="23"/>
          </p:nvPr>
        </p:nvSpPr>
        <p:spPr>
          <a:xfrm>
            <a:off x="1175566" y="1400592"/>
            <a:ext cx="13054939" cy="2616232"/>
          </a:xfrm>
          <a:prstGeom prst="rect">
            <a:avLst/>
          </a:prstGeom>
        </p:spPr>
        <p:txBody>
          <a:bodyPr anchor="t"/>
          <a:lstStyle>
            <a:lvl1pPr marL="0" indent="0">
              <a:spcBef>
                <a:spcPts val="0"/>
              </a:spcBef>
              <a:buSzTx/>
              <a:buNone/>
              <a:defRPr sz="12000" b="1">
                <a:latin typeface="+mj-lt"/>
                <a:ea typeface="+mj-ea"/>
                <a:cs typeface="+mj-cs"/>
                <a:sym typeface="Proxima Nova"/>
              </a:defRPr>
            </a:lvl1pPr>
          </a:lstStyle>
          <a:p>
            <a:r>
              <a:t>INDEX</a:t>
            </a:r>
          </a:p>
        </p:txBody>
      </p:sp>
      <p:sp>
        <p:nvSpPr>
          <p:cNvPr id="3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5" name="INTRO"/>
          <p:cNvSpPr txBox="1">
            <a:spLocks noGrp="1"/>
          </p:cNvSpPr>
          <p:nvPr>
            <p:ph type="body" sz="quarter" idx="24"/>
          </p:nvPr>
        </p:nvSpPr>
        <p:spPr>
          <a:xfrm>
            <a:off x="3237613" y="4868116"/>
            <a:ext cx="5807825" cy="989410"/>
          </a:xfrm>
          <a:prstGeom prst="rect">
            <a:avLst/>
          </a:prstGeom>
        </p:spPr>
        <p:txBody>
          <a:bodyPr anchor="t"/>
          <a:lstStyle>
            <a:lvl1pPr marL="0" indent="0">
              <a:spcBef>
                <a:spcPts val="0"/>
              </a:spcBef>
              <a:buSzTx/>
              <a:buNone/>
              <a:defRPr b="1">
                <a:latin typeface="+mj-lt"/>
                <a:ea typeface="+mj-ea"/>
                <a:cs typeface="+mj-cs"/>
                <a:sym typeface="Proxima Nova"/>
              </a:defRPr>
            </a:lvl1pPr>
          </a:lstStyle>
          <a:p>
            <a:r>
              <a:t>INTRO</a:t>
            </a:r>
          </a:p>
        </p:txBody>
      </p:sp>
      <p:sp>
        <p:nvSpPr>
          <p:cNvPr id="36" name="Breve descrizione del capitolo…"/>
          <p:cNvSpPr txBox="1">
            <a:spLocks noGrp="1"/>
          </p:cNvSpPr>
          <p:nvPr>
            <p:ph type="body" sz="quarter" idx="25"/>
          </p:nvPr>
        </p:nvSpPr>
        <p:spPr>
          <a:xfrm>
            <a:off x="3237613" y="5756181"/>
            <a:ext cx="5807825" cy="1264319"/>
          </a:xfrm>
          <a:prstGeom prst="rect">
            <a:avLst/>
          </a:prstGeom>
        </p:spPr>
        <p:txBody>
          <a:bodyPr anchor="t"/>
          <a:lstStyle/>
          <a:p>
            <a:pPr marL="0" indent="0">
              <a:spcBef>
                <a:spcPts val="0"/>
              </a:spcBef>
              <a:buSzTx/>
              <a:buNone/>
              <a:defRPr sz="3200">
                <a:solidFill>
                  <a:srgbClr val="929292"/>
                </a:solidFill>
                <a:latin typeface="+mj-lt"/>
                <a:ea typeface="+mj-ea"/>
                <a:cs typeface="+mj-cs"/>
                <a:sym typeface="Proxima Nova"/>
              </a:defRPr>
            </a:pPr>
            <a:r>
              <a:t>Breve descrizione del capitolo </a:t>
            </a:r>
          </a:p>
          <a:p>
            <a:pPr marL="0" indent="0">
              <a:spcBef>
                <a:spcPts val="0"/>
              </a:spcBef>
              <a:buSzTx/>
              <a:buNone/>
              <a:defRPr sz="3200">
                <a:solidFill>
                  <a:srgbClr val="929292"/>
                </a:solidFill>
                <a:latin typeface="+mj-lt"/>
                <a:ea typeface="+mj-ea"/>
                <a:cs typeface="+mj-cs"/>
                <a:sym typeface="Proxima Nova"/>
              </a:defRPr>
            </a:pPr>
            <a:r>
              <a:t>o sottotitolo</a:t>
            </a:r>
          </a:p>
        </p:txBody>
      </p:sp>
      <p:sp>
        <p:nvSpPr>
          <p:cNvPr id="37" name="01"/>
          <p:cNvSpPr txBox="1">
            <a:spLocks noGrp="1"/>
          </p:cNvSpPr>
          <p:nvPr>
            <p:ph type="body" sz="quarter" idx="26"/>
          </p:nvPr>
        </p:nvSpPr>
        <p:spPr>
          <a:xfrm>
            <a:off x="9465002" y="4659551"/>
            <a:ext cx="2517216" cy="2170452"/>
          </a:xfrm>
          <a:prstGeom prst="rect">
            <a:avLst/>
          </a:prstGeom>
        </p:spPr>
        <p:txBody>
          <a:bodyPr anchor="t"/>
          <a:lstStyle>
            <a:lvl1pPr marL="0" indent="0">
              <a:spcBef>
                <a:spcPts val="0"/>
              </a:spcBef>
              <a:buSzTx/>
              <a:buNone/>
              <a:defRPr sz="12000" b="1">
                <a:solidFill>
                  <a:schemeClr val="accent5">
                    <a:lumOff val="-29866"/>
                  </a:schemeClr>
                </a:solidFill>
                <a:latin typeface="+mj-lt"/>
                <a:ea typeface="+mj-ea"/>
                <a:cs typeface="+mj-cs"/>
                <a:sym typeface="Proxima Nova"/>
              </a:defRPr>
            </a:lvl1pPr>
          </a:lstStyle>
          <a:p>
            <a:r>
              <a:t>01</a:t>
            </a:r>
          </a:p>
        </p:txBody>
      </p:sp>
      <p:sp>
        <p:nvSpPr>
          <p:cNvPr id="38" name="METODO"/>
          <p:cNvSpPr txBox="1">
            <a:spLocks noGrp="1"/>
          </p:cNvSpPr>
          <p:nvPr>
            <p:ph type="body" sz="quarter" idx="27"/>
          </p:nvPr>
        </p:nvSpPr>
        <p:spPr>
          <a:xfrm>
            <a:off x="3237613" y="7681295"/>
            <a:ext cx="5807825" cy="989410"/>
          </a:xfrm>
          <a:prstGeom prst="rect">
            <a:avLst/>
          </a:prstGeom>
        </p:spPr>
        <p:txBody>
          <a:bodyPr anchor="t"/>
          <a:lstStyle>
            <a:lvl1pPr marL="0" indent="0">
              <a:spcBef>
                <a:spcPts val="0"/>
              </a:spcBef>
              <a:buSzTx/>
              <a:buNone/>
              <a:defRPr b="1">
                <a:latin typeface="+mj-lt"/>
                <a:ea typeface="+mj-ea"/>
                <a:cs typeface="+mj-cs"/>
                <a:sym typeface="Proxima Nova"/>
              </a:defRPr>
            </a:lvl1pPr>
          </a:lstStyle>
          <a:p>
            <a:r>
              <a:t>METODO</a:t>
            </a:r>
          </a:p>
        </p:txBody>
      </p:sp>
      <p:sp>
        <p:nvSpPr>
          <p:cNvPr id="39" name="Breve descrizione del capitolo…"/>
          <p:cNvSpPr txBox="1">
            <a:spLocks noGrp="1"/>
          </p:cNvSpPr>
          <p:nvPr>
            <p:ph type="body" sz="quarter" idx="28"/>
          </p:nvPr>
        </p:nvSpPr>
        <p:spPr>
          <a:xfrm>
            <a:off x="3237613" y="8569361"/>
            <a:ext cx="5807825" cy="1264319"/>
          </a:xfrm>
          <a:prstGeom prst="rect">
            <a:avLst/>
          </a:prstGeom>
        </p:spPr>
        <p:txBody>
          <a:bodyPr anchor="t"/>
          <a:lstStyle/>
          <a:p>
            <a:pPr marL="0" indent="0">
              <a:spcBef>
                <a:spcPts val="0"/>
              </a:spcBef>
              <a:buSzTx/>
              <a:buNone/>
              <a:defRPr sz="3200">
                <a:solidFill>
                  <a:srgbClr val="929292"/>
                </a:solidFill>
                <a:latin typeface="+mj-lt"/>
                <a:ea typeface="+mj-ea"/>
                <a:cs typeface="+mj-cs"/>
                <a:sym typeface="Proxima Nova"/>
              </a:defRPr>
            </a:pPr>
            <a:r>
              <a:t>Breve descrizione del capitolo </a:t>
            </a:r>
          </a:p>
          <a:p>
            <a:pPr marL="0" indent="0">
              <a:spcBef>
                <a:spcPts val="0"/>
              </a:spcBef>
              <a:buSzTx/>
              <a:buNone/>
              <a:defRPr sz="3200">
                <a:solidFill>
                  <a:srgbClr val="929292"/>
                </a:solidFill>
                <a:latin typeface="+mj-lt"/>
                <a:ea typeface="+mj-ea"/>
                <a:cs typeface="+mj-cs"/>
                <a:sym typeface="Proxima Nova"/>
              </a:defRPr>
            </a:pPr>
            <a:r>
              <a:t>o sottotitolo</a:t>
            </a:r>
          </a:p>
        </p:txBody>
      </p:sp>
      <p:sp>
        <p:nvSpPr>
          <p:cNvPr id="40" name="04"/>
          <p:cNvSpPr txBox="1">
            <a:spLocks noGrp="1"/>
          </p:cNvSpPr>
          <p:nvPr>
            <p:ph type="body" sz="quarter" idx="29"/>
          </p:nvPr>
        </p:nvSpPr>
        <p:spPr>
          <a:xfrm>
            <a:off x="9465002" y="7472730"/>
            <a:ext cx="2517216" cy="2170453"/>
          </a:xfrm>
          <a:prstGeom prst="rect">
            <a:avLst/>
          </a:prstGeom>
        </p:spPr>
        <p:txBody>
          <a:bodyPr anchor="t"/>
          <a:lstStyle>
            <a:lvl1pPr marL="0" indent="0">
              <a:spcBef>
                <a:spcPts val="0"/>
              </a:spcBef>
              <a:buSzTx/>
              <a:buNone/>
              <a:defRPr sz="12000" b="1">
                <a:solidFill>
                  <a:schemeClr val="accent5">
                    <a:lumOff val="-29866"/>
                  </a:schemeClr>
                </a:solidFill>
                <a:latin typeface="+mj-lt"/>
                <a:ea typeface="+mj-ea"/>
                <a:cs typeface="+mj-cs"/>
                <a:sym typeface="Proxima Nova"/>
              </a:defRPr>
            </a:lvl1pPr>
          </a:lstStyle>
          <a:p>
            <a:r>
              <a:t>04</a:t>
            </a:r>
          </a:p>
        </p:txBody>
      </p:sp>
      <p:sp>
        <p:nvSpPr>
          <p:cNvPr id="41" name="RISULTATI"/>
          <p:cNvSpPr txBox="1">
            <a:spLocks noGrp="1"/>
          </p:cNvSpPr>
          <p:nvPr>
            <p:ph type="body" sz="quarter" idx="30"/>
          </p:nvPr>
        </p:nvSpPr>
        <p:spPr>
          <a:xfrm>
            <a:off x="12401782" y="4868116"/>
            <a:ext cx="5807825" cy="989410"/>
          </a:xfrm>
          <a:prstGeom prst="rect">
            <a:avLst/>
          </a:prstGeom>
        </p:spPr>
        <p:txBody>
          <a:bodyPr anchor="t"/>
          <a:lstStyle>
            <a:lvl1pPr marL="0" indent="0">
              <a:spcBef>
                <a:spcPts val="0"/>
              </a:spcBef>
              <a:buSzTx/>
              <a:buNone/>
              <a:defRPr b="1">
                <a:latin typeface="+mj-lt"/>
                <a:ea typeface="+mj-ea"/>
                <a:cs typeface="+mj-cs"/>
                <a:sym typeface="Proxima Nova"/>
              </a:defRPr>
            </a:lvl1pPr>
          </a:lstStyle>
          <a:p>
            <a:r>
              <a:t>RISULTATI</a:t>
            </a:r>
          </a:p>
        </p:txBody>
      </p:sp>
      <p:sp>
        <p:nvSpPr>
          <p:cNvPr id="42" name="Breve descrizione del capitolo…"/>
          <p:cNvSpPr txBox="1">
            <a:spLocks noGrp="1"/>
          </p:cNvSpPr>
          <p:nvPr>
            <p:ph type="body" sz="quarter" idx="31"/>
          </p:nvPr>
        </p:nvSpPr>
        <p:spPr>
          <a:xfrm>
            <a:off x="12401782" y="5756181"/>
            <a:ext cx="5807825" cy="1264319"/>
          </a:xfrm>
          <a:prstGeom prst="rect">
            <a:avLst/>
          </a:prstGeom>
        </p:spPr>
        <p:txBody>
          <a:bodyPr anchor="t"/>
          <a:lstStyle/>
          <a:p>
            <a:pPr marL="0" indent="0">
              <a:spcBef>
                <a:spcPts val="0"/>
              </a:spcBef>
              <a:buSzTx/>
              <a:buNone/>
              <a:defRPr sz="3200">
                <a:solidFill>
                  <a:srgbClr val="929292"/>
                </a:solidFill>
                <a:latin typeface="+mj-lt"/>
                <a:ea typeface="+mj-ea"/>
                <a:cs typeface="+mj-cs"/>
                <a:sym typeface="Proxima Nova"/>
              </a:defRPr>
            </a:pPr>
            <a:r>
              <a:t>Breve descrizione del capitolo </a:t>
            </a:r>
          </a:p>
          <a:p>
            <a:pPr marL="0" indent="0">
              <a:spcBef>
                <a:spcPts val="0"/>
              </a:spcBef>
              <a:buSzTx/>
              <a:buNone/>
              <a:defRPr sz="3200">
                <a:solidFill>
                  <a:srgbClr val="929292"/>
                </a:solidFill>
                <a:latin typeface="+mj-lt"/>
                <a:ea typeface="+mj-ea"/>
                <a:cs typeface="+mj-cs"/>
                <a:sym typeface="Proxima Nova"/>
              </a:defRPr>
            </a:pPr>
            <a:r>
              <a:t>o sottotitolo</a:t>
            </a:r>
          </a:p>
        </p:txBody>
      </p:sp>
      <p:sp>
        <p:nvSpPr>
          <p:cNvPr id="43" name="13"/>
          <p:cNvSpPr txBox="1">
            <a:spLocks noGrp="1"/>
          </p:cNvSpPr>
          <p:nvPr>
            <p:ph type="body" sz="quarter" idx="32"/>
          </p:nvPr>
        </p:nvSpPr>
        <p:spPr>
          <a:xfrm>
            <a:off x="18629171" y="4659551"/>
            <a:ext cx="2517216" cy="2170452"/>
          </a:xfrm>
          <a:prstGeom prst="rect">
            <a:avLst/>
          </a:prstGeom>
        </p:spPr>
        <p:txBody>
          <a:bodyPr anchor="t"/>
          <a:lstStyle>
            <a:lvl1pPr marL="0" indent="0">
              <a:spcBef>
                <a:spcPts val="0"/>
              </a:spcBef>
              <a:buSzTx/>
              <a:buNone/>
              <a:defRPr sz="12000" b="1">
                <a:solidFill>
                  <a:schemeClr val="accent5">
                    <a:lumOff val="-29866"/>
                  </a:schemeClr>
                </a:solidFill>
                <a:latin typeface="+mj-lt"/>
                <a:ea typeface="+mj-ea"/>
                <a:cs typeface="+mj-cs"/>
                <a:sym typeface="Proxima Nova"/>
              </a:defRPr>
            </a:lvl1pPr>
          </a:lstStyle>
          <a:p>
            <a:r>
              <a:t>13</a:t>
            </a:r>
          </a:p>
        </p:txBody>
      </p:sp>
      <p:sp>
        <p:nvSpPr>
          <p:cNvPr id="44" name="CONCLUSIONI"/>
          <p:cNvSpPr txBox="1">
            <a:spLocks noGrp="1"/>
          </p:cNvSpPr>
          <p:nvPr>
            <p:ph type="body" sz="quarter" idx="33"/>
          </p:nvPr>
        </p:nvSpPr>
        <p:spPr>
          <a:xfrm>
            <a:off x="12401782" y="7681295"/>
            <a:ext cx="5807825" cy="989410"/>
          </a:xfrm>
          <a:prstGeom prst="rect">
            <a:avLst/>
          </a:prstGeom>
        </p:spPr>
        <p:txBody>
          <a:bodyPr anchor="t"/>
          <a:lstStyle>
            <a:lvl1pPr marL="0" indent="0">
              <a:spcBef>
                <a:spcPts val="0"/>
              </a:spcBef>
              <a:buSzTx/>
              <a:buNone/>
              <a:defRPr b="1">
                <a:latin typeface="+mj-lt"/>
                <a:ea typeface="+mj-ea"/>
                <a:cs typeface="+mj-cs"/>
                <a:sym typeface="Proxima Nova"/>
              </a:defRPr>
            </a:lvl1pPr>
          </a:lstStyle>
          <a:p>
            <a:r>
              <a:t>CONCLUSIONI  </a:t>
            </a:r>
          </a:p>
        </p:txBody>
      </p:sp>
      <p:sp>
        <p:nvSpPr>
          <p:cNvPr id="45" name="Breve descrizione del capitolo…"/>
          <p:cNvSpPr txBox="1">
            <a:spLocks noGrp="1"/>
          </p:cNvSpPr>
          <p:nvPr>
            <p:ph type="body" sz="quarter" idx="34"/>
          </p:nvPr>
        </p:nvSpPr>
        <p:spPr>
          <a:xfrm>
            <a:off x="12401782" y="8569361"/>
            <a:ext cx="5807825" cy="1264319"/>
          </a:xfrm>
          <a:prstGeom prst="rect">
            <a:avLst/>
          </a:prstGeom>
        </p:spPr>
        <p:txBody>
          <a:bodyPr anchor="t"/>
          <a:lstStyle/>
          <a:p>
            <a:pPr marL="0" indent="0">
              <a:spcBef>
                <a:spcPts val="0"/>
              </a:spcBef>
              <a:buSzTx/>
              <a:buNone/>
              <a:defRPr sz="3200">
                <a:solidFill>
                  <a:srgbClr val="929292"/>
                </a:solidFill>
                <a:latin typeface="+mj-lt"/>
                <a:ea typeface="+mj-ea"/>
                <a:cs typeface="+mj-cs"/>
                <a:sym typeface="Proxima Nova"/>
              </a:defRPr>
            </a:pPr>
            <a:r>
              <a:t>Breve descrizione del capitolo </a:t>
            </a:r>
          </a:p>
          <a:p>
            <a:pPr marL="0" indent="0">
              <a:spcBef>
                <a:spcPts val="0"/>
              </a:spcBef>
              <a:buSzTx/>
              <a:buNone/>
              <a:defRPr sz="3200">
                <a:solidFill>
                  <a:srgbClr val="929292"/>
                </a:solidFill>
                <a:latin typeface="+mj-lt"/>
                <a:ea typeface="+mj-ea"/>
                <a:cs typeface="+mj-cs"/>
                <a:sym typeface="Proxima Nova"/>
              </a:defRPr>
            </a:pPr>
            <a:r>
              <a:t>o sottotitolo</a:t>
            </a:r>
          </a:p>
        </p:txBody>
      </p:sp>
      <p:sp>
        <p:nvSpPr>
          <p:cNvPr id="46" name="20"/>
          <p:cNvSpPr txBox="1">
            <a:spLocks noGrp="1"/>
          </p:cNvSpPr>
          <p:nvPr>
            <p:ph type="body" sz="quarter" idx="35"/>
          </p:nvPr>
        </p:nvSpPr>
        <p:spPr>
          <a:xfrm>
            <a:off x="18629171" y="7472730"/>
            <a:ext cx="2517216" cy="2170453"/>
          </a:xfrm>
          <a:prstGeom prst="rect">
            <a:avLst/>
          </a:prstGeom>
        </p:spPr>
        <p:txBody>
          <a:bodyPr anchor="t"/>
          <a:lstStyle>
            <a:lvl1pPr marL="0" indent="0">
              <a:spcBef>
                <a:spcPts val="0"/>
              </a:spcBef>
              <a:buSzTx/>
              <a:buNone/>
              <a:defRPr sz="12000" b="1">
                <a:solidFill>
                  <a:schemeClr val="accent5">
                    <a:lumOff val="-29866"/>
                  </a:schemeClr>
                </a:solidFill>
                <a:latin typeface="+mj-lt"/>
                <a:ea typeface="+mj-ea"/>
                <a:cs typeface="+mj-cs"/>
                <a:sym typeface="Proxima Nova"/>
              </a:defRPr>
            </a:lvl1pPr>
          </a:lstStyle>
          <a:p>
            <a:r>
              <a:t>20</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apitolo">
    <p:spTree>
      <p:nvGrpSpPr>
        <p:cNvPr id="1" name=""/>
        <p:cNvGrpSpPr/>
        <p:nvPr/>
      </p:nvGrpSpPr>
      <p:grpSpPr>
        <a:xfrm>
          <a:off x="0" y="0"/>
          <a:ext cx="0" cy="0"/>
          <a:chOff x="0" y="0"/>
          <a:chExt cx="0" cy="0"/>
        </a:xfrm>
      </p:grpSpPr>
      <p:sp>
        <p:nvSpPr>
          <p:cNvPr id="53" name="Numero diapositiva"/>
          <p:cNvSpPr txBox="1">
            <a:spLocks noGrp="1"/>
          </p:cNvSpPr>
          <p:nvPr>
            <p:ph type="sldNum" sz="quarter" idx="2"/>
          </p:nvPr>
        </p:nvSpPr>
        <p:spPr>
          <a:xfrm>
            <a:off x="22772983" y="12187645"/>
            <a:ext cx="453239" cy="461059"/>
          </a:xfrm>
          <a:prstGeom prst="rect">
            <a:avLst/>
          </a:prstGeom>
        </p:spPr>
        <p:txBody>
          <a:bodyPr/>
          <a:lstStyle/>
          <a:p>
            <a:fld id="{86CB4B4D-7CA3-9044-876B-883B54F8677D}" type="slidenum">
              <a:t>‹N›</a:t>
            </a:fld>
            <a:endParaRPr/>
          </a:p>
        </p:txBody>
      </p:sp>
      <p:pic>
        <p:nvPicPr>
          <p:cNvPr id="54"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55" name="#NOME CAPITOLO"/>
          <p:cNvSpPr txBox="1">
            <a:spLocks noGrp="1"/>
          </p:cNvSpPr>
          <p:nvPr>
            <p:ph type="body" sz="quarter" idx="21"/>
          </p:nvPr>
        </p:nvSpPr>
        <p:spPr>
          <a:xfrm>
            <a:off x="1154302" y="842124"/>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56" name="TITOLO PRESENTAZIONE"/>
          <p:cNvSpPr txBox="1">
            <a:spLocks noGrp="1"/>
          </p:cNvSpPr>
          <p:nvPr>
            <p:ph type="body" sz="quarter" idx="22"/>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57" name="Sottotitolo"/>
          <p:cNvSpPr txBox="1">
            <a:spLocks noGrp="1"/>
          </p:cNvSpPr>
          <p:nvPr>
            <p:ph type="body" sz="quarter" idx="23"/>
          </p:nvPr>
        </p:nvSpPr>
        <p:spPr>
          <a:xfrm>
            <a:off x="10043631" y="7813850"/>
            <a:ext cx="3719004" cy="838201"/>
          </a:xfrm>
          <a:prstGeom prst="rect">
            <a:avLst/>
          </a:prstGeom>
        </p:spPr>
        <p:txBody>
          <a:bodyPr anchor="t">
            <a:spAutoFit/>
          </a:bodyPr>
          <a:lstStyle>
            <a:lvl1pPr marL="0" indent="0" algn="ctr">
              <a:spcBef>
                <a:spcPts val="0"/>
              </a:spcBef>
              <a:buSzTx/>
              <a:buNone/>
              <a:defRPr>
                <a:solidFill>
                  <a:srgbClr val="5E5E5E"/>
                </a:solidFill>
                <a:latin typeface="Proxima Nova Semibold"/>
                <a:ea typeface="Proxima Nova Semibold"/>
                <a:cs typeface="Proxima Nova Semibold"/>
                <a:sym typeface="Proxima Nova Semibold"/>
              </a:defRPr>
            </a:lvl1pPr>
          </a:lstStyle>
          <a:p>
            <a:r>
              <a:t>Sottotitolo</a:t>
            </a:r>
          </a:p>
        </p:txBody>
      </p:sp>
      <p:sp>
        <p:nvSpPr>
          <p:cNvPr id="58" name="Titolo Testo"/>
          <p:cNvSpPr txBox="1">
            <a:spLocks noGrp="1"/>
          </p:cNvSpPr>
          <p:nvPr>
            <p:ph type="body" sz="half" idx="24"/>
          </p:nvPr>
        </p:nvSpPr>
        <p:spPr>
          <a:xfrm>
            <a:off x="1778000" y="2806700"/>
            <a:ext cx="20828000" cy="4648200"/>
          </a:xfrm>
          <a:prstGeom prst="rect">
            <a:avLst/>
          </a:prstGeom>
        </p:spPr>
        <p:txBody>
          <a:bodyPr anchor="b"/>
          <a:lstStyle>
            <a:lvl1pPr marL="0" indent="0" algn="ctr">
              <a:spcBef>
                <a:spcPts val="0"/>
              </a:spcBef>
              <a:buSzTx/>
              <a:buNone/>
              <a:defRPr sz="16000" b="1">
                <a:solidFill>
                  <a:schemeClr val="accent5">
                    <a:lumOff val="-29866"/>
                  </a:schemeClr>
                </a:solidFill>
              </a:defRPr>
            </a:lvl1pPr>
          </a:lstStyle>
          <a:p>
            <a:r>
              <a:t>Titolo Testo</a:t>
            </a:r>
          </a:p>
        </p:txBody>
      </p:sp>
      <p:pic>
        <p:nvPicPr>
          <p:cNvPr id="59" name="csis_sfondo trasparente.png" descr="csis_sfondo trasparente.png"/>
          <p:cNvPicPr>
            <a:picLocks noChangeAspect="1"/>
          </p:cNvPicPr>
          <p:nvPr/>
        </p:nvPicPr>
        <p:blipFill>
          <a:blip r:embed="rId3"/>
          <a:srcRect t="21205" b="12753"/>
          <a:stretch>
            <a:fillRect/>
          </a:stretch>
        </p:blipFill>
        <p:spPr>
          <a:xfrm>
            <a:off x="1196243" y="10629199"/>
            <a:ext cx="2673839" cy="113482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elenco_sezioni">
    <p:spTree>
      <p:nvGrpSpPr>
        <p:cNvPr id="1" name=""/>
        <p:cNvGrpSpPr/>
        <p:nvPr/>
      </p:nvGrpSpPr>
      <p:grpSpPr>
        <a:xfrm>
          <a:off x="0" y="0"/>
          <a:ext cx="0" cy="0"/>
          <a:chOff x="0" y="0"/>
          <a:chExt cx="0" cy="0"/>
        </a:xfrm>
      </p:grpSpPr>
      <p:sp>
        <p:nvSpPr>
          <p:cNvPr id="66" name="Titolo Testo"/>
          <p:cNvSpPr txBox="1">
            <a:spLocks noGrp="1"/>
          </p:cNvSpPr>
          <p:nvPr>
            <p:ph type="title"/>
          </p:nvPr>
        </p:nvSpPr>
        <p:spPr>
          <a:xfrm>
            <a:off x="1175566" y="1400592"/>
            <a:ext cx="20828001" cy="2616232"/>
          </a:xfrm>
          <a:prstGeom prst="rect">
            <a:avLst/>
          </a:prstGeom>
        </p:spPr>
        <p:txBody>
          <a:bodyPr anchor="t"/>
          <a:lstStyle>
            <a:lvl1pPr algn="l">
              <a:defRPr sz="12000">
                <a:solidFill>
                  <a:srgbClr val="000000"/>
                </a:solidFill>
              </a:defRPr>
            </a:lvl1pPr>
          </a:lstStyle>
          <a:p>
            <a:r>
              <a:t>Titolo Testo</a:t>
            </a:r>
          </a:p>
        </p:txBody>
      </p:sp>
      <p:sp>
        <p:nvSpPr>
          <p:cNvPr id="67" name="Numero diapositiva"/>
          <p:cNvSpPr txBox="1">
            <a:spLocks noGrp="1"/>
          </p:cNvSpPr>
          <p:nvPr>
            <p:ph type="sldNum" sz="quarter" idx="2"/>
          </p:nvPr>
        </p:nvSpPr>
        <p:spPr>
          <a:xfrm>
            <a:off x="22772983" y="12187645"/>
            <a:ext cx="453239" cy="461059"/>
          </a:xfrm>
          <a:prstGeom prst="rect">
            <a:avLst/>
          </a:prstGeom>
        </p:spPr>
        <p:txBody>
          <a:bodyPr/>
          <a:lstStyle/>
          <a:p>
            <a:fld id="{86CB4B4D-7CA3-9044-876B-883B54F8677D}" type="slidenum">
              <a:t>‹N›</a:t>
            </a:fld>
            <a:endParaRPr/>
          </a:p>
        </p:txBody>
      </p:sp>
      <p:pic>
        <p:nvPicPr>
          <p:cNvPr id="68"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69" name="#NOME CAPITOLO"/>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70" name="Sottotitolo"/>
          <p:cNvSpPr txBox="1">
            <a:spLocks noGrp="1"/>
          </p:cNvSpPr>
          <p:nvPr>
            <p:ph type="body" sz="quarter" idx="22"/>
          </p:nvPr>
        </p:nvSpPr>
        <p:spPr>
          <a:xfrm>
            <a:off x="1181061" y="3609138"/>
            <a:ext cx="4640936" cy="808432"/>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71" name="Mint, ulpa pra dolluptatur sitatia inulpa aut maxim quae nonsequi ut molupta tiuriatur sit officte moluptatio estium alibus volore dest, officip saperum enis pedictius sit lacepera pligenis restiunt, quamus rectur sention sequuntio. Quid estempero vel mo"/>
          <p:cNvSpPr txBox="1">
            <a:spLocks noGrp="1"/>
          </p:cNvSpPr>
          <p:nvPr>
            <p:ph type="body" sz="quarter" idx="23"/>
          </p:nvPr>
        </p:nvSpPr>
        <p:spPr>
          <a:xfrm>
            <a:off x="5799730" y="4720388"/>
            <a:ext cx="12784539" cy="2466341"/>
          </a:xfrm>
          <a:prstGeom prst="rect">
            <a:avLst/>
          </a:prstGeom>
        </p:spPr>
        <p:txBody>
          <a:bodyPr>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 pligenis restiunt, quamus rectur sention sequuntio. Quid estempero vel moluptatem fuga.</a:t>
            </a:r>
          </a:p>
        </p:txBody>
      </p:sp>
      <p:sp>
        <p:nvSpPr>
          <p:cNvPr id="72" name="Linea"/>
          <p:cNvSpPr/>
          <p:nvPr/>
        </p:nvSpPr>
        <p:spPr>
          <a:xfrm>
            <a:off x="1168400" y="3429000"/>
            <a:ext cx="17291512" cy="0"/>
          </a:xfrm>
          <a:prstGeom prst="line">
            <a:avLst/>
          </a:prstGeom>
          <a:ln w="50800">
            <a:solidFill>
              <a:srgbClr val="D5D5D5"/>
            </a:solidFill>
            <a:miter lim="400000"/>
          </a:ln>
        </p:spPr>
        <p:txBody>
          <a:bodyPr lIns="50800" tIns="50800" rIns="50800" bIns="50800" anchor="ctr"/>
          <a:lstStyle/>
          <a:p>
            <a:endParaRPr/>
          </a:p>
        </p:txBody>
      </p:sp>
      <p:sp>
        <p:nvSpPr>
          <p:cNvPr id="73" name="Sottotitolo"/>
          <p:cNvSpPr txBox="1">
            <a:spLocks noGrp="1"/>
          </p:cNvSpPr>
          <p:nvPr>
            <p:ph type="body" sz="quarter" idx="24"/>
          </p:nvPr>
        </p:nvSpPr>
        <p:spPr>
          <a:xfrm>
            <a:off x="1181061" y="8277255"/>
            <a:ext cx="4640936" cy="808433"/>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74" name="Mint, ulpa pra dolluptatur sitatia inulpa aut maxim quae nonsequi ut molupta tiuriatur sit officte moluptatio estium alibus volore dest, officip saperum enis pedictius sit lacepera pligenis restiunt, quamus rectur sention sequuntio. Quid estempero vel mo"/>
          <p:cNvSpPr txBox="1">
            <a:spLocks noGrp="1"/>
          </p:cNvSpPr>
          <p:nvPr>
            <p:ph type="body" sz="quarter" idx="25"/>
          </p:nvPr>
        </p:nvSpPr>
        <p:spPr>
          <a:xfrm>
            <a:off x="5799730" y="8626505"/>
            <a:ext cx="12784539" cy="2466341"/>
          </a:xfrm>
          <a:prstGeom prst="rect">
            <a:avLst/>
          </a:prstGeom>
        </p:spPr>
        <p:txBody>
          <a:bodyPr>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 pligenis restiunt, quamus rectur sention sequuntio. Quid estempero vel moluptatem fuga.</a:t>
            </a:r>
          </a:p>
        </p:txBody>
      </p:sp>
      <p:sp>
        <p:nvSpPr>
          <p:cNvPr id="75" name="Linea"/>
          <p:cNvSpPr/>
          <p:nvPr/>
        </p:nvSpPr>
        <p:spPr>
          <a:xfrm>
            <a:off x="1168400" y="8160617"/>
            <a:ext cx="17291512" cy="1"/>
          </a:xfrm>
          <a:prstGeom prst="line">
            <a:avLst/>
          </a:prstGeom>
          <a:ln w="50800">
            <a:solidFill>
              <a:srgbClr val="D5D5D5"/>
            </a:solidFill>
            <a:miter lim="400000"/>
          </a:ln>
        </p:spPr>
        <p:txBody>
          <a:bodyPr lIns="50800" tIns="50800" rIns="50800" bIns="50800" anchor="ctr"/>
          <a:lstStyle/>
          <a:p>
            <a:endParaRPr/>
          </a:p>
        </p:txBody>
      </p:sp>
      <p:sp>
        <p:nvSpPr>
          <p:cNvPr id="76" name="TITOLO PRESENTAZIONE"/>
          <p:cNvSpPr txBox="1">
            <a:spLocks noGrp="1"/>
          </p:cNvSpPr>
          <p:nvPr>
            <p:ph type="body" sz="quarter" idx="26"/>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pic>
        <p:nvPicPr>
          <p:cNvPr id="77"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elenco_sezioni_img">
    <p:spTree>
      <p:nvGrpSpPr>
        <p:cNvPr id="1" name=""/>
        <p:cNvGrpSpPr/>
        <p:nvPr/>
      </p:nvGrpSpPr>
      <p:grpSpPr>
        <a:xfrm>
          <a:off x="0" y="0"/>
          <a:ext cx="0" cy="0"/>
          <a:chOff x="0" y="0"/>
          <a:chExt cx="0" cy="0"/>
        </a:xfrm>
      </p:grpSpPr>
      <p:sp>
        <p:nvSpPr>
          <p:cNvPr id="84" name="Titolo Testo"/>
          <p:cNvSpPr txBox="1">
            <a:spLocks noGrp="1"/>
          </p:cNvSpPr>
          <p:nvPr>
            <p:ph type="title"/>
          </p:nvPr>
        </p:nvSpPr>
        <p:spPr>
          <a:xfrm>
            <a:off x="1175566" y="1400592"/>
            <a:ext cx="13054939" cy="2616232"/>
          </a:xfrm>
          <a:prstGeom prst="rect">
            <a:avLst/>
          </a:prstGeom>
        </p:spPr>
        <p:txBody>
          <a:bodyPr anchor="t"/>
          <a:lstStyle>
            <a:lvl1pPr algn="l">
              <a:defRPr sz="12000">
                <a:solidFill>
                  <a:srgbClr val="000000"/>
                </a:solidFill>
              </a:defRPr>
            </a:lvl1pPr>
          </a:lstStyle>
          <a:p>
            <a:r>
              <a:t>Titolo Testo</a:t>
            </a:r>
          </a:p>
        </p:txBody>
      </p:sp>
      <p:sp>
        <p:nvSpPr>
          <p:cNvPr id="85" name="Numero diapositiva"/>
          <p:cNvSpPr txBox="1">
            <a:spLocks noGrp="1"/>
          </p:cNvSpPr>
          <p:nvPr>
            <p:ph type="sldNum" sz="quarter" idx="2"/>
          </p:nvPr>
        </p:nvSpPr>
        <p:spPr>
          <a:xfrm>
            <a:off x="22772983" y="12187645"/>
            <a:ext cx="453239" cy="461059"/>
          </a:xfrm>
          <a:prstGeom prst="rect">
            <a:avLst/>
          </a:prstGeom>
        </p:spPr>
        <p:txBody>
          <a:bodyPr/>
          <a:lstStyle/>
          <a:p>
            <a:fld id="{86CB4B4D-7CA3-9044-876B-883B54F8677D}" type="slidenum">
              <a:t>‹N›</a:t>
            </a:fld>
            <a:endParaRPr/>
          </a:p>
        </p:txBody>
      </p:sp>
      <p:pic>
        <p:nvPicPr>
          <p:cNvPr id="86"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87" name="#NOME CAPITOLO"/>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88" name="Sottotitolo"/>
          <p:cNvSpPr txBox="1">
            <a:spLocks noGrp="1"/>
          </p:cNvSpPr>
          <p:nvPr>
            <p:ph type="body" sz="quarter" idx="22"/>
          </p:nvPr>
        </p:nvSpPr>
        <p:spPr>
          <a:xfrm>
            <a:off x="1181061" y="4599738"/>
            <a:ext cx="4640936" cy="808432"/>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89" name="Mint, ulpa pra dolluptatur sitatia inulpa aut maxim quae nonsequi ut molupta tiuriatur sit officte moluptatio estium alibus volore dest, officip saperum enis pedictius sit lacepera"/>
          <p:cNvSpPr txBox="1">
            <a:spLocks noGrp="1"/>
          </p:cNvSpPr>
          <p:nvPr>
            <p:ph type="body" sz="quarter" idx="23"/>
          </p:nvPr>
        </p:nvSpPr>
        <p:spPr>
          <a:xfrm>
            <a:off x="5799730" y="4708958"/>
            <a:ext cx="8316164" cy="2466341"/>
          </a:xfrm>
          <a:prstGeom prst="rect">
            <a:avLst/>
          </a:prstGeom>
        </p:spPr>
        <p:txBody>
          <a:bodyPr>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p:txBody>
      </p:sp>
      <p:sp>
        <p:nvSpPr>
          <p:cNvPr id="90" name="Linea"/>
          <p:cNvSpPr/>
          <p:nvPr/>
        </p:nvSpPr>
        <p:spPr>
          <a:xfrm>
            <a:off x="1168400" y="4445000"/>
            <a:ext cx="12590924" cy="0"/>
          </a:xfrm>
          <a:prstGeom prst="line">
            <a:avLst/>
          </a:prstGeom>
          <a:ln w="50800">
            <a:solidFill>
              <a:srgbClr val="D5D5D5"/>
            </a:solidFill>
            <a:miter lim="400000"/>
          </a:ln>
        </p:spPr>
        <p:txBody>
          <a:bodyPr lIns="50800" tIns="50800" rIns="50800" bIns="50800" anchor="ctr"/>
          <a:lstStyle/>
          <a:p>
            <a:endParaRPr/>
          </a:p>
        </p:txBody>
      </p:sp>
      <p:sp>
        <p:nvSpPr>
          <p:cNvPr id="91" name="Sottotitolo"/>
          <p:cNvSpPr txBox="1">
            <a:spLocks noGrp="1"/>
          </p:cNvSpPr>
          <p:nvPr>
            <p:ph type="body" sz="quarter" idx="24"/>
          </p:nvPr>
        </p:nvSpPr>
        <p:spPr>
          <a:xfrm>
            <a:off x="1181061" y="7870855"/>
            <a:ext cx="4640936" cy="808433"/>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92" name="Mint, ulpa pra dolluptatur sitatia inulpa aut maxim quae nonsequi ut molupta tiuriatur sit officte moluptatio estium alibus volore dest, officip saperum enis pedictius sit lacepera"/>
          <p:cNvSpPr txBox="1">
            <a:spLocks noGrp="1"/>
          </p:cNvSpPr>
          <p:nvPr>
            <p:ph type="body" sz="quarter" idx="25"/>
          </p:nvPr>
        </p:nvSpPr>
        <p:spPr>
          <a:xfrm>
            <a:off x="5799730" y="8124856"/>
            <a:ext cx="8316164" cy="2466340"/>
          </a:xfrm>
          <a:prstGeom prst="rect">
            <a:avLst/>
          </a:prstGeom>
        </p:spPr>
        <p:txBody>
          <a:bodyPr anchor="t">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p:txBody>
      </p:sp>
      <p:sp>
        <p:nvSpPr>
          <p:cNvPr id="93" name="Linea"/>
          <p:cNvSpPr/>
          <p:nvPr/>
        </p:nvSpPr>
        <p:spPr>
          <a:xfrm>
            <a:off x="1168400" y="7716117"/>
            <a:ext cx="12590924" cy="1"/>
          </a:xfrm>
          <a:prstGeom prst="line">
            <a:avLst/>
          </a:prstGeom>
          <a:ln w="50800">
            <a:solidFill>
              <a:srgbClr val="D5D5D5"/>
            </a:solidFill>
            <a:miter lim="400000"/>
          </a:ln>
        </p:spPr>
        <p:txBody>
          <a:bodyPr lIns="50800" tIns="50800" rIns="50800" bIns="50800" anchor="ctr"/>
          <a:lstStyle/>
          <a:p>
            <a:endParaRPr/>
          </a:p>
        </p:txBody>
      </p:sp>
      <p:sp>
        <p:nvSpPr>
          <p:cNvPr id="94" name="TITOLO PRESENTAZIONE"/>
          <p:cNvSpPr txBox="1">
            <a:spLocks noGrp="1"/>
          </p:cNvSpPr>
          <p:nvPr>
            <p:ph type="body" sz="quarter" idx="26"/>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95" name="Immagine"/>
          <p:cNvSpPr>
            <a:spLocks noGrp="1"/>
          </p:cNvSpPr>
          <p:nvPr>
            <p:ph type="pic" sz="half" idx="27"/>
          </p:nvPr>
        </p:nvSpPr>
        <p:spPr>
          <a:xfrm>
            <a:off x="15057583" y="1433999"/>
            <a:ext cx="6891424" cy="10317992"/>
          </a:xfrm>
          <a:prstGeom prst="rect">
            <a:avLst/>
          </a:prstGeom>
        </p:spPr>
        <p:txBody>
          <a:bodyPr lIns="91439" tIns="45719" rIns="91439" bIns="45719" anchor="t">
            <a:noAutofit/>
          </a:bodyPr>
          <a:lstStyle/>
          <a:p>
            <a:endParaRPr/>
          </a:p>
        </p:txBody>
      </p:sp>
      <p:sp>
        <p:nvSpPr>
          <p:cNvPr id="96" name="https://duotone.shapefactory.co/?f=b51700&amp;t=ffffff"/>
          <p:cNvSpPr txBox="1">
            <a:spLocks noGrp="1"/>
          </p:cNvSpPr>
          <p:nvPr>
            <p:ph type="body" sz="quarter" idx="28"/>
          </p:nvPr>
        </p:nvSpPr>
        <p:spPr>
          <a:xfrm>
            <a:off x="15077548" y="1451724"/>
            <a:ext cx="6735167" cy="469901"/>
          </a:xfrm>
          <a:prstGeom prst="rect">
            <a:avLst/>
          </a:prstGeom>
        </p:spPr>
        <p:txBody>
          <a:bodyPr wrap="none">
            <a:spAutoFit/>
          </a:bodyPr>
          <a:lstStyle>
            <a:lvl1pPr marL="0" indent="0" algn="ctr">
              <a:spcBef>
                <a:spcPts val="0"/>
              </a:spcBef>
              <a:buSzTx/>
              <a:buNone/>
              <a:defRPr sz="2400">
                <a:solidFill>
                  <a:srgbClr val="5E5E5E"/>
                </a:solidFill>
                <a:latin typeface="+mj-lt"/>
                <a:ea typeface="+mj-ea"/>
                <a:cs typeface="+mj-cs"/>
                <a:sym typeface="Proxima Nova"/>
              </a:defRPr>
            </a:lvl1pPr>
          </a:lstStyle>
          <a:p>
            <a:r>
              <a:t>https://duotone.shapefactory.co/?f=b51700&amp;t=ffffff</a:t>
            </a:r>
          </a:p>
        </p:txBody>
      </p:sp>
      <p:pic>
        <p:nvPicPr>
          <p:cNvPr id="97"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unto elenco_img">
    <p:spTree>
      <p:nvGrpSpPr>
        <p:cNvPr id="1" name=""/>
        <p:cNvGrpSpPr/>
        <p:nvPr/>
      </p:nvGrpSpPr>
      <p:grpSpPr>
        <a:xfrm>
          <a:off x="0" y="0"/>
          <a:ext cx="0" cy="0"/>
          <a:chOff x="0" y="0"/>
          <a:chExt cx="0" cy="0"/>
        </a:xfrm>
      </p:grpSpPr>
      <p:pic>
        <p:nvPicPr>
          <p:cNvPr id="104"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105" name="#NOME CAPITOLO"/>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106" name="TITOLO PRESENTAZIONE"/>
          <p:cNvSpPr txBox="1">
            <a:spLocks noGrp="1"/>
          </p:cNvSpPr>
          <p:nvPr>
            <p:ph type="body" sz="quarter" idx="22"/>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10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08" name="Titolo Testo"/>
          <p:cNvSpPr txBox="1">
            <a:spLocks noGrp="1"/>
          </p:cNvSpPr>
          <p:nvPr>
            <p:ph type="body" sz="quarter" idx="23"/>
          </p:nvPr>
        </p:nvSpPr>
        <p:spPr>
          <a:xfrm>
            <a:off x="1175566" y="1400592"/>
            <a:ext cx="13054939" cy="2616232"/>
          </a:xfrm>
          <a:prstGeom prst="rect">
            <a:avLst/>
          </a:prstGeom>
        </p:spPr>
        <p:txBody>
          <a:bodyPr anchor="t"/>
          <a:lstStyle>
            <a:lvl1pPr marL="0" indent="0">
              <a:spcBef>
                <a:spcPts val="0"/>
              </a:spcBef>
              <a:buSzTx/>
              <a:buNone/>
              <a:defRPr sz="12000" b="1">
                <a:latin typeface="+mj-lt"/>
                <a:ea typeface="+mj-ea"/>
                <a:cs typeface="+mj-cs"/>
                <a:sym typeface="Proxima Nova"/>
              </a:defRPr>
            </a:lvl1pPr>
          </a:lstStyle>
          <a:p>
            <a:r>
              <a:t>Titolo Testo</a:t>
            </a:r>
          </a:p>
        </p:txBody>
      </p:sp>
      <p:sp>
        <p:nvSpPr>
          <p:cNvPr id="109" name="Immagine"/>
          <p:cNvSpPr>
            <a:spLocks noGrp="1"/>
          </p:cNvSpPr>
          <p:nvPr>
            <p:ph type="pic" sz="half" idx="24"/>
          </p:nvPr>
        </p:nvSpPr>
        <p:spPr>
          <a:xfrm>
            <a:off x="15057583" y="1433999"/>
            <a:ext cx="6891424" cy="10317992"/>
          </a:xfrm>
          <a:prstGeom prst="rect">
            <a:avLst/>
          </a:prstGeom>
        </p:spPr>
        <p:txBody>
          <a:bodyPr lIns="91439" tIns="45719" rIns="91439" bIns="45719" anchor="t">
            <a:noAutofit/>
          </a:bodyPr>
          <a:lstStyle/>
          <a:p>
            <a:endParaRPr/>
          </a:p>
        </p:txBody>
      </p:sp>
      <p:sp>
        <p:nvSpPr>
          <p:cNvPr id="110" name="https://duotone.shapefactory.co/?f=b51700&amp;t=ffffff"/>
          <p:cNvSpPr txBox="1">
            <a:spLocks noGrp="1"/>
          </p:cNvSpPr>
          <p:nvPr>
            <p:ph type="body" sz="quarter" idx="25"/>
          </p:nvPr>
        </p:nvSpPr>
        <p:spPr>
          <a:xfrm>
            <a:off x="15057584" y="1456145"/>
            <a:ext cx="6775095" cy="461059"/>
          </a:xfrm>
          <a:prstGeom prst="rect">
            <a:avLst/>
          </a:prstGeom>
        </p:spPr>
        <p:txBody>
          <a:bodyPr wrap="none">
            <a:spAutoFit/>
          </a:bodyPr>
          <a:lstStyle>
            <a:lvl1pPr marL="0" indent="0" algn="ctr">
              <a:spcBef>
                <a:spcPts val="0"/>
              </a:spcBef>
              <a:buSzTx/>
              <a:buNone/>
              <a:defRPr sz="2400">
                <a:solidFill>
                  <a:srgbClr val="5E5E5E"/>
                </a:solidFill>
                <a:latin typeface="Helvetica Neue Light"/>
                <a:ea typeface="Helvetica Neue Light"/>
                <a:cs typeface="Helvetica Neue Light"/>
                <a:sym typeface="Helvetica Neue Light"/>
              </a:defRPr>
            </a:lvl1pPr>
          </a:lstStyle>
          <a:p>
            <a:r>
              <a:t>https://duotone.shapefactory.co/?f=b51700&amp;t=ffffff</a:t>
            </a:r>
          </a:p>
        </p:txBody>
      </p:sp>
      <p:sp>
        <p:nvSpPr>
          <p:cNvPr id="111" name="Mint, ulpa pra dolluptatur sitatia inulpa aut maxim quae nonsequi ut molupta tiuriatur sit officte moluptatio estium alibus volore dest, officip saperum enis pedictius sit lacepera…"/>
          <p:cNvSpPr txBox="1">
            <a:spLocks noGrp="1"/>
          </p:cNvSpPr>
          <p:nvPr>
            <p:ph type="body" sz="quarter" idx="26"/>
          </p:nvPr>
        </p:nvSpPr>
        <p:spPr>
          <a:xfrm>
            <a:off x="2624505" y="5133277"/>
            <a:ext cx="11601061" cy="4919981"/>
          </a:xfrm>
          <a:prstGeom prst="rect">
            <a:avLst/>
          </a:prstGeom>
        </p:spPr>
        <p:txBody>
          <a:bodyPr>
            <a:spAutoFit/>
          </a:bodyPr>
          <a:lstStyle/>
          <a:p>
            <a:pPr marL="846666" indent="-423333">
              <a:lnSpc>
                <a:spcPct val="130000"/>
              </a:lnSpc>
              <a:spcBef>
                <a:spcPts val="4500"/>
              </a:spcBef>
              <a:buClr>
                <a:schemeClr val="accent5">
                  <a:lumOff val="-29866"/>
                </a:schemeClr>
              </a:buClr>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a:p>
            <a:pPr marL="846666" indent="-423333">
              <a:lnSpc>
                <a:spcPct val="130000"/>
              </a:lnSpc>
              <a:spcBef>
                <a:spcPts val="4500"/>
              </a:spcBef>
              <a:buClr>
                <a:schemeClr val="accent5">
                  <a:lumOff val="-29866"/>
                </a:schemeClr>
              </a:buClr>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a:t>
            </a:r>
          </a:p>
        </p:txBody>
      </p:sp>
      <p:sp>
        <p:nvSpPr>
          <p:cNvPr id="112" name="Sottotitolo"/>
          <p:cNvSpPr txBox="1">
            <a:spLocks noGrp="1"/>
          </p:cNvSpPr>
          <p:nvPr>
            <p:ph type="body" sz="quarter" idx="27"/>
          </p:nvPr>
        </p:nvSpPr>
        <p:spPr>
          <a:xfrm>
            <a:off x="2341324" y="4213377"/>
            <a:ext cx="4640935" cy="808432"/>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pic>
        <p:nvPicPr>
          <p:cNvPr id="113"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xt_img vert">
    <p:spTree>
      <p:nvGrpSpPr>
        <p:cNvPr id="1" name=""/>
        <p:cNvGrpSpPr/>
        <p:nvPr/>
      </p:nvGrpSpPr>
      <p:grpSpPr>
        <a:xfrm>
          <a:off x="0" y="0"/>
          <a:ext cx="0" cy="0"/>
          <a:chOff x="0" y="0"/>
          <a:chExt cx="0" cy="0"/>
        </a:xfrm>
      </p:grpSpPr>
      <p:pic>
        <p:nvPicPr>
          <p:cNvPr id="120"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121" name="#NOME CAPITOLO"/>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122" name="TITOLO PRESENTAZIONE"/>
          <p:cNvSpPr txBox="1">
            <a:spLocks noGrp="1"/>
          </p:cNvSpPr>
          <p:nvPr>
            <p:ph type="body" sz="quarter" idx="22"/>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1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24" name="Titolo Testo"/>
          <p:cNvSpPr txBox="1">
            <a:spLocks noGrp="1"/>
          </p:cNvSpPr>
          <p:nvPr>
            <p:ph type="body" sz="quarter" idx="23"/>
          </p:nvPr>
        </p:nvSpPr>
        <p:spPr>
          <a:xfrm>
            <a:off x="1175566" y="1400592"/>
            <a:ext cx="13054939" cy="2616232"/>
          </a:xfrm>
          <a:prstGeom prst="rect">
            <a:avLst/>
          </a:prstGeom>
        </p:spPr>
        <p:txBody>
          <a:bodyPr anchor="t"/>
          <a:lstStyle>
            <a:lvl1pPr marL="0" indent="0">
              <a:spcBef>
                <a:spcPts val="0"/>
              </a:spcBef>
              <a:buSzTx/>
              <a:buNone/>
              <a:defRPr sz="12000" b="1">
                <a:latin typeface="+mj-lt"/>
                <a:ea typeface="+mj-ea"/>
                <a:cs typeface="+mj-cs"/>
                <a:sym typeface="Proxima Nova"/>
              </a:defRPr>
            </a:lvl1pPr>
          </a:lstStyle>
          <a:p>
            <a:r>
              <a:t>Titolo Testo</a:t>
            </a:r>
          </a:p>
        </p:txBody>
      </p:sp>
      <p:sp>
        <p:nvSpPr>
          <p:cNvPr id="125" name="Immagine"/>
          <p:cNvSpPr>
            <a:spLocks noGrp="1"/>
          </p:cNvSpPr>
          <p:nvPr>
            <p:ph type="pic" sz="half" idx="24"/>
          </p:nvPr>
        </p:nvSpPr>
        <p:spPr>
          <a:xfrm>
            <a:off x="15057583" y="1433999"/>
            <a:ext cx="6891424" cy="10317992"/>
          </a:xfrm>
          <a:prstGeom prst="rect">
            <a:avLst/>
          </a:prstGeom>
        </p:spPr>
        <p:txBody>
          <a:bodyPr lIns="91439" tIns="45719" rIns="91439" bIns="45719" anchor="t">
            <a:noAutofit/>
          </a:bodyPr>
          <a:lstStyle/>
          <a:p>
            <a:endParaRPr/>
          </a:p>
        </p:txBody>
      </p:sp>
      <p:sp>
        <p:nvSpPr>
          <p:cNvPr id="126" name="https://duotone.shapefactory.co/?f=b51700&amp;t=ffffff"/>
          <p:cNvSpPr txBox="1">
            <a:spLocks noGrp="1"/>
          </p:cNvSpPr>
          <p:nvPr>
            <p:ph type="body" sz="quarter" idx="25"/>
          </p:nvPr>
        </p:nvSpPr>
        <p:spPr>
          <a:xfrm>
            <a:off x="15057584" y="1456145"/>
            <a:ext cx="6775095" cy="461059"/>
          </a:xfrm>
          <a:prstGeom prst="rect">
            <a:avLst/>
          </a:prstGeom>
        </p:spPr>
        <p:txBody>
          <a:bodyPr wrap="none">
            <a:spAutoFit/>
          </a:bodyPr>
          <a:lstStyle>
            <a:lvl1pPr marL="0" indent="0" algn="ctr">
              <a:spcBef>
                <a:spcPts val="0"/>
              </a:spcBef>
              <a:buSzTx/>
              <a:buNone/>
              <a:defRPr sz="2400">
                <a:solidFill>
                  <a:srgbClr val="5E5E5E"/>
                </a:solidFill>
                <a:latin typeface="Helvetica Neue Light"/>
                <a:ea typeface="Helvetica Neue Light"/>
                <a:cs typeface="Helvetica Neue Light"/>
                <a:sym typeface="Helvetica Neue Light"/>
              </a:defRPr>
            </a:lvl1pPr>
          </a:lstStyle>
          <a:p>
            <a:r>
              <a:t>https://duotone.shapefactory.co/?f=b51700&amp;t=ffffff</a:t>
            </a:r>
          </a:p>
        </p:txBody>
      </p:sp>
      <p:sp>
        <p:nvSpPr>
          <p:cNvPr id="127" name="Sottotitolo"/>
          <p:cNvSpPr txBox="1">
            <a:spLocks noGrp="1"/>
          </p:cNvSpPr>
          <p:nvPr>
            <p:ph type="body" sz="quarter" idx="26"/>
          </p:nvPr>
        </p:nvSpPr>
        <p:spPr>
          <a:xfrm>
            <a:off x="2311362" y="4111777"/>
            <a:ext cx="4640935" cy="808432"/>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128" name="Mint, ulpa pra dolluptatur sitatia inulpa aut maxim quae nonsequi ut molupta tiuriatur sit officte moluptatio estium alibus volore dest, officip saperum enis pedictius sit lacepera…"/>
          <p:cNvSpPr txBox="1">
            <a:spLocks noGrp="1"/>
          </p:cNvSpPr>
          <p:nvPr>
            <p:ph type="body" sz="quarter" idx="27"/>
          </p:nvPr>
        </p:nvSpPr>
        <p:spPr>
          <a:xfrm>
            <a:off x="2323693" y="5094837"/>
            <a:ext cx="11751997" cy="5547361"/>
          </a:xfrm>
          <a:prstGeom prst="rect">
            <a:avLst/>
          </a:prstGeom>
        </p:spPr>
        <p:txBody>
          <a:bodyPr>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a:t>
            </a:r>
          </a:p>
        </p:txBody>
      </p:sp>
      <p:pic>
        <p:nvPicPr>
          <p:cNvPr id="129"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olo txt">
    <p:spTree>
      <p:nvGrpSpPr>
        <p:cNvPr id="1" name=""/>
        <p:cNvGrpSpPr/>
        <p:nvPr/>
      </p:nvGrpSpPr>
      <p:grpSpPr>
        <a:xfrm>
          <a:off x="0" y="0"/>
          <a:ext cx="0" cy="0"/>
          <a:chOff x="0" y="0"/>
          <a:chExt cx="0" cy="0"/>
        </a:xfrm>
      </p:grpSpPr>
      <p:pic>
        <p:nvPicPr>
          <p:cNvPr id="136"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137" name="#NOME CAPITOLO"/>
          <p:cNvSpPr txBox="1">
            <a:spLocks noGrp="1"/>
          </p:cNvSpPr>
          <p:nvPr>
            <p:ph type="body" sz="quarter" idx="21"/>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138" name="TITOLO PRESENTAZIONE"/>
          <p:cNvSpPr txBox="1">
            <a:spLocks noGrp="1"/>
          </p:cNvSpPr>
          <p:nvPr>
            <p:ph type="body" sz="quarter" idx="22"/>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139" name="Titolo Testo"/>
          <p:cNvSpPr txBox="1">
            <a:spLocks noGrp="1"/>
          </p:cNvSpPr>
          <p:nvPr>
            <p:ph type="body" sz="quarter" idx="23"/>
          </p:nvPr>
        </p:nvSpPr>
        <p:spPr>
          <a:xfrm>
            <a:off x="1175566" y="1400592"/>
            <a:ext cx="13054939" cy="2616232"/>
          </a:xfrm>
          <a:prstGeom prst="rect">
            <a:avLst/>
          </a:prstGeom>
        </p:spPr>
        <p:txBody>
          <a:bodyPr anchor="t"/>
          <a:lstStyle>
            <a:lvl1pPr marL="0" indent="0">
              <a:spcBef>
                <a:spcPts val="0"/>
              </a:spcBef>
              <a:buSzTx/>
              <a:buNone/>
              <a:defRPr sz="12000" b="1">
                <a:latin typeface="+mj-lt"/>
                <a:ea typeface="+mj-ea"/>
                <a:cs typeface="+mj-cs"/>
                <a:sym typeface="Proxima Nova"/>
              </a:defRPr>
            </a:lvl1pPr>
          </a:lstStyle>
          <a:p>
            <a:r>
              <a:t>Titolo Testo</a:t>
            </a:r>
          </a:p>
        </p:txBody>
      </p:sp>
      <p:sp>
        <p:nvSpPr>
          <p:cNvPr id="140" name="Mint, ulpa pra dolluptatur sitatia inulpa aut maxim quae nonsequi ut molupta tiuriatur sit officte moluptatio estium alibus volore dest, officip saperum enis pedictius sit lacepera…"/>
          <p:cNvSpPr txBox="1">
            <a:spLocks noGrp="1"/>
          </p:cNvSpPr>
          <p:nvPr>
            <p:ph type="body" sz="half" idx="24"/>
          </p:nvPr>
        </p:nvSpPr>
        <p:spPr>
          <a:xfrm>
            <a:off x="2323693" y="5094837"/>
            <a:ext cx="18260269" cy="5547361"/>
          </a:xfrm>
          <a:prstGeom prst="rect">
            <a:avLst/>
          </a:prstGeom>
        </p:spPr>
        <p:txBody>
          <a:bodyPr>
            <a:spAutoFit/>
          </a:bodyPr>
          <a:lstStyle/>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a:p>
            <a:pPr marL="0" indent="0">
              <a:lnSpc>
                <a:spcPct val="130000"/>
              </a:lnSpc>
              <a:spcBef>
                <a:spcPts val="4500"/>
              </a:spcBef>
              <a:buSzTx/>
              <a:buNone/>
              <a:defRPr sz="32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 Mint, ulpa pra dolluptatur </a:t>
            </a:r>
            <a:r>
              <a:rPr>
                <a:latin typeface="Proxima Nova Extrabold"/>
                <a:ea typeface="Proxima Nova Extrabold"/>
                <a:cs typeface="Proxima Nova Extrabold"/>
                <a:sym typeface="Proxima Nova Extrabold"/>
              </a:rPr>
              <a:t>sitatia </a:t>
            </a:r>
            <a:r>
              <a:rPr spc="64">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lacepera</a:t>
            </a:r>
          </a:p>
        </p:txBody>
      </p:sp>
      <p:sp>
        <p:nvSpPr>
          <p:cNvPr id="141" name="Sottotitolo"/>
          <p:cNvSpPr txBox="1">
            <a:spLocks noGrp="1"/>
          </p:cNvSpPr>
          <p:nvPr>
            <p:ph type="body" sz="quarter" idx="25"/>
          </p:nvPr>
        </p:nvSpPr>
        <p:spPr>
          <a:xfrm>
            <a:off x="2311362" y="4111777"/>
            <a:ext cx="4640935" cy="808432"/>
          </a:xfrm>
          <a:prstGeom prst="rect">
            <a:avLst/>
          </a:prstGeom>
        </p:spPr>
        <p:txBody>
          <a:bodyPr>
            <a:spAutoFit/>
          </a:bodyPr>
          <a:lstStyle>
            <a:lvl1pPr marL="0" indent="0">
              <a:spcBef>
                <a:spcPts val="0"/>
              </a:spcBef>
              <a:buSzTx/>
              <a:buNone/>
              <a:defRPr>
                <a:solidFill>
                  <a:schemeClr val="accent5">
                    <a:lumOff val="-29866"/>
                  </a:schemeClr>
                </a:solidFill>
              </a:defRPr>
            </a:lvl1pPr>
          </a:lstStyle>
          <a:p>
            <a:r>
              <a:t>Sottotitolo</a:t>
            </a:r>
          </a:p>
        </p:txBody>
      </p:sp>
      <p:sp>
        <p:nvSpPr>
          <p:cNvPr id="142" name="Mint, ulpa pra dolluptatur sitatia inulpa aut maxim quae nonsequi ut molupta tiuriatur sit officte moluptatio estium alibus volore dest, officip saperum enis pedictius sit lac"/>
          <p:cNvSpPr txBox="1">
            <a:spLocks noGrp="1"/>
          </p:cNvSpPr>
          <p:nvPr>
            <p:ph type="body" sz="quarter" idx="26"/>
          </p:nvPr>
        </p:nvSpPr>
        <p:spPr>
          <a:xfrm>
            <a:off x="17492468" y="1353153"/>
            <a:ext cx="5638785" cy="2090421"/>
          </a:xfrm>
          <a:prstGeom prst="rect">
            <a:avLst/>
          </a:prstGeom>
        </p:spPr>
        <p:txBody>
          <a:bodyPr>
            <a:spAutoFit/>
          </a:bodyPr>
          <a:lstStyle/>
          <a:p>
            <a:pPr marL="0" indent="0" algn="r">
              <a:lnSpc>
                <a:spcPct val="110000"/>
              </a:lnSpc>
              <a:spcBef>
                <a:spcPts val="4500"/>
              </a:spcBef>
              <a:buSzTx/>
              <a:buNone/>
              <a:defRPr sz="24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48">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a:t>
            </a:r>
          </a:p>
        </p:txBody>
      </p:sp>
      <p:sp>
        <p:nvSpPr>
          <p:cNvPr id="143" name="* Definizione"/>
          <p:cNvSpPr txBox="1">
            <a:spLocks noGrp="1"/>
          </p:cNvSpPr>
          <p:nvPr>
            <p:ph type="body" sz="quarter" idx="27"/>
          </p:nvPr>
        </p:nvSpPr>
        <p:spPr>
          <a:xfrm>
            <a:off x="18477287" y="842124"/>
            <a:ext cx="4640935" cy="469901"/>
          </a:xfrm>
          <a:prstGeom prst="rect">
            <a:avLst/>
          </a:prstGeom>
        </p:spPr>
        <p:txBody>
          <a:bodyPr>
            <a:spAutoFit/>
          </a:bodyPr>
          <a:lstStyle>
            <a:lvl1pPr marL="0" indent="0" algn="r">
              <a:spcBef>
                <a:spcPts val="0"/>
              </a:spcBef>
              <a:buSzTx/>
              <a:buNone/>
              <a:defRPr sz="2400" spc="240">
                <a:solidFill>
                  <a:schemeClr val="accent5">
                    <a:lumOff val="-29866"/>
                  </a:schemeClr>
                </a:solidFill>
                <a:latin typeface="+mj-lt"/>
                <a:ea typeface="+mj-ea"/>
                <a:cs typeface="+mj-cs"/>
                <a:sym typeface="Proxima Nova"/>
              </a:defRPr>
            </a:lvl1pPr>
          </a:lstStyle>
          <a:p>
            <a:r>
              <a:t> * Definizione</a:t>
            </a:r>
          </a:p>
        </p:txBody>
      </p:sp>
      <p:sp>
        <p:nvSpPr>
          <p:cNvPr id="14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145"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xt_img or">
    <p:spTree>
      <p:nvGrpSpPr>
        <p:cNvPr id="1" name=""/>
        <p:cNvGrpSpPr/>
        <p:nvPr/>
      </p:nvGrpSpPr>
      <p:grpSpPr>
        <a:xfrm>
          <a:off x="0" y="0"/>
          <a:ext cx="0" cy="0"/>
          <a:chOff x="0" y="0"/>
          <a:chExt cx="0" cy="0"/>
        </a:xfrm>
      </p:grpSpPr>
      <p:sp>
        <p:nvSpPr>
          <p:cNvPr id="152" name="Immagine"/>
          <p:cNvSpPr>
            <a:spLocks noGrp="1"/>
          </p:cNvSpPr>
          <p:nvPr>
            <p:ph type="pic" idx="21"/>
          </p:nvPr>
        </p:nvSpPr>
        <p:spPr>
          <a:xfrm>
            <a:off x="6976771" y="1624899"/>
            <a:ext cx="15129366" cy="10072236"/>
          </a:xfrm>
          <a:prstGeom prst="rect">
            <a:avLst/>
          </a:prstGeom>
        </p:spPr>
        <p:txBody>
          <a:bodyPr lIns="91439" tIns="45719" rIns="91439" bIns="45719" anchor="t">
            <a:noAutofit/>
          </a:bodyPr>
          <a:lstStyle/>
          <a:p>
            <a:endParaRPr/>
          </a:p>
        </p:txBody>
      </p:sp>
      <p:pic>
        <p:nvPicPr>
          <p:cNvPr id="153" name="UniTn_colore.png" descr="UniTn_colore.png"/>
          <p:cNvPicPr>
            <a:picLocks noChangeAspect="1"/>
          </p:cNvPicPr>
          <p:nvPr/>
        </p:nvPicPr>
        <p:blipFill>
          <a:blip r:embed="rId2"/>
          <a:srcRect t="20503" b="12877"/>
          <a:stretch>
            <a:fillRect/>
          </a:stretch>
        </p:blipFill>
        <p:spPr>
          <a:xfrm>
            <a:off x="1196243" y="11923411"/>
            <a:ext cx="2673839" cy="989597"/>
          </a:xfrm>
          <a:prstGeom prst="rect">
            <a:avLst/>
          </a:prstGeom>
          <a:ln w="12700">
            <a:miter lim="400000"/>
          </a:ln>
        </p:spPr>
      </p:pic>
      <p:sp>
        <p:nvSpPr>
          <p:cNvPr id="154" name="#NOME CAPITOLO"/>
          <p:cNvSpPr txBox="1">
            <a:spLocks noGrp="1"/>
          </p:cNvSpPr>
          <p:nvPr>
            <p:ph type="body" sz="quarter" idx="22"/>
          </p:nvPr>
        </p:nvSpPr>
        <p:spPr>
          <a:xfrm>
            <a:off x="1154302" y="842124"/>
            <a:ext cx="6394170"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#NOME CAPITOLO</a:t>
            </a:r>
          </a:p>
        </p:txBody>
      </p:sp>
      <p:sp>
        <p:nvSpPr>
          <p:cNvPr id="155" name="TITOLO PRESENTAZIONE"/>
          <p:cNvSpPr txBox="1">
            <a:spLocks noGrp="1"/>
          </p:cNvSpPr>
          <p:nvPr>
            <p:ph type="body" sz="quarter" idx="23"/>
          </p:nvPr>
        </p:nvSpPr>
        <p:spPr>
          <a:xfrm rot="16200000">
            <a:off x="20831912" y="9370725"/>
            <a:ext cx="4335381" cy="469901"/>
          </a:xfrm>
          <a:prstGeom prst="rect">
            <a:avLst/>
          </a:prstGeom>
        </p:spPr>
        <p:txBody>
          <a:bodyPr>
            <a:spAutoFit/>
          </a:bodyPr>
          <a:lstStyle>
            <a:lvl1pPr marL="0" indent="0">
              <a:spcBef>
                <a:spcPts val="0"/>
              </a:spcBef>
              <a:buSzTx/>
              <a:buNone/>
              <a:defRPr sz="2400" spc="240">
                <a:solidFill>
                  <a:schemeClr val="accent5">
                    <a:lumOff val="-29866"/>
                  </a:schemeClr>
                </a:solidFill>
                <a:latin typeface="+mj-lt"/>
                <a:ea typeface="+mj-ea"/>
                <a:cs typeface="+mj-cs"/>
                <a:sym typeface="Proxima Nova"/>
              </a:defRPr>
            </a:lvl1pPr>
          </a:lstStyle>
          <a:p>
            <a:r>
              <a:t>TITOLO PRESENTAZIONE</a:t>
            </a:r>
          </a:p>
        </p:txBody>
      </p:sp>
      <p:sp>
        <p:nvSpPr>
          <p:cNvPr id="156" name="Titolo…"/>
          <p:cNvSpPr txBox="1">
            <a:spLocks noGrp="1"/>
          </p:cNvSpPr>
          <p:nvPr>
            <p:ph type="body" sz="quarter" idx="24"/>
          </p:nvPr>
        </p:nvSpPr>
        <p:spPr>
          <a:xfrm>
            <a:off x="1175566" y="1400592"/>
            <a:ext cx="6754524" cy="3069246"/>
          </a:xfrm>
          <a:prstGeom prst="rect">
            <a:avLst/>
          </a:prstGeom>
        </p:spPr>
        <p:txBody>
          <a:bodyPr anchor="t"/>
          <a:lstStyle/>
          <a:p>
            <a:pPr marL="0" indent="0">
              <a:lnSpc>
                <a:spcPct val="90000"/>
              </a:lnSpc>
              <a:spcBef>
                <a:spcPts val="0"/>
              </a:spcBef>
              <a:buSzTx/>
              <a:buNone/>
              <a:defRPr sz="8800" b="1">
                <a:latin typeface="+mj-lt"/>
                <a:ea typeface="+mj-ea"/>
                <a:cs typeface="+mj-cs"/>
                <a:sym typeface="Proxima Nova"/>
              </a:defRPr>
            </a:pPr>
            <a:r>
              <a:t>Titolo </a:t>
            </a:r>
          </a:p>
          <a:p>
            <a:pPr marL="0" indent="0">
              <a:lnSpc>
                <a:spcPct val="90000"/>
              </a:lnSpc>
              <a:spcBef>
                <a:spcPts val="0"/>
              </a:spcBef>
              <a:buSzTx/>
              <a:buNone/>
              <a:defRPr sz="8800" b="1">
                <a:latin typeface="+mj-lt"/>
                <a:ea typeface="+mj-ea"/>
                <a:cs typeface="+mj-cs"/>
                <a:sym typeface="Proxima Nova"/>
              </a:defRPr>
            </a:pPr>
            <a:r>
              <a:t>Testo</a:t>
            </a:r>
          </a:p>
        </p:txBody>
      </p:sp>
      <p:sp>
        <p:nvSpPr>
          <p:cNvPr id="157" name="Mint, ulpa pra dolluptatur sitatia inulpa aut maxim quae nonsequi ut molupta tiuriatur sit officte moluptatio estium alibus volore dest, officip saperum enis pedictius sit lac Mint, ulpa pra dolluptatur sitatia inulpa aut maxim quae nonsequi ut molupta t"/>
          <p:cNvSpPr txBox="1">
            <a:spLocks noGrp="1"/>
          </p:cNvSpPr>
          <p:nvPr>
            <p:ph type="body" sz="quarter" idx="25"/>
          </p:nvPr>
        </p:nvSpPr>
        <p:spPr>
          <a:xfrm>
            <a:off x="1175566" y="5824624"/>
            <a:ext cx="4963749" cy="4521201"/>
          </a:xfrm>
          <a:prstGeom prst="rect">
            <a:avLst/>
          </a:prstGeom>
        </p:spPr>
        <p:txBody>
          <a:bodyPr>
            <a:spAutoFit/>
          </a:bodyPr>
          <a:lstStyle/>
          <a:p>
            <a:pPr marL="0" indent="0">
              <a:lnSpc>
                <a:spcPct val="110000"/>
              </a:lnSpc>
              <a:spcBef>
                <a:spcPts val="4500"/>
              </a:spcBef>
              <a:buSzTx/>
              <a:buNone/>
              <a:defRPr sz="2400">
                <a:solidFill>
                  <a:srgbClr val="5E5E5E"/>
                </a:solidFill>
                <a:latin typeface="+mj-lt"/>
                <a:ea typeface="+mj-ea"/>
                <a:cs typeface="+mj-cs"/>
                <a:sym typeface="Proxima Nova"/>
              </a:defRPr>
            </a:pPr>
            <a:r>
              <a:t>Mint, ulpa pra dolluptatur </a:t>
            </a:r>
            <a:r>
              <a:rPr>
                <a:latin typeface="Proxima Nova Extrabold"/>
                <a:ea typeface="Proxima Nova Extrabold"/>
                <a:cs typeface="Proxima Nova Extrabold"/>
                <a:sym typeface="Proxima Nova Extrabold"/>
              </a:rPr>
              <a:t>sitatia </a:t>
            </a:r>
            <a:r>
              <a:rPr spc="48">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 Mint, ulpa pra dolluptatur </a:t>
            </a:r>
            <a:r>
              <a:rPr>
                <a:latin typeface="Proxima Nova Extrabold"/>
                <a:ea typeface="Proxima Nova Extrabold"/>
                <a:cs typeface="Proxima Nova Extrabold"/>
                <a:sym typeface="Proxima Nova Extrabold"/>
              </a:rPr>
              <a:t>sitatia </a:t>
            </a:r>
            <a:r>
              <a:rPr spc="48">
                <a:latin typeface="Proxima Nova Extrabold"/>
                <a:ea typeface="Proxima Nova Extrabold"/>
                <a:cs typeface="Proxima Nova Extrabold"/>
                <a:sym typeface="Proxima Nova Extrabold"/>
              </a:rPr>
              <a:t>inulpa</a:t>
            </a:r>
            <a:r>
              <a:rPr>
                <a:latin typeface="Proxima Nova Extrabold"/>
                <a:ea typeface="Proxima Nova Extrabold"/>
                <a:cs typeface="Proxima Nova Extrabold"/>
                <a:sym typeface="Proxima Nova Extrabold"/>
              </a:rPr>
              <a:t> aut maxim</a:t>
            </a:r>
            <a:r>
              <a:t> quae nonsequi ut molupta tiuriatur sit officte moluptatio estium alibus volore dest, officip saperum enis pedictius sit lac</a:t>
            </a:r>
          </a:p>
        </p:txBody>
      </p:sp>
      <p:sp>
        <p:nvSpPr>
          <p:cNvPr id="158" name="TITOLO DIDASCALIA"/>
          <p:cNvSpPr txBox="1">
            <a:spLocks noGrp="1"/>
          </p:cNvSpPr>
          <p:nvPr>
            <p:ph type="body" sz="quarter" idx="26"/>
          </p:nvPr>
        </p:nvSpPr>
        <p:spPr>
          <a:xfrm>
            <a:off x="1175566" y="5264248"/>
            <a:ext cx="4640935" cy="469901"/>
          </a:xfrm>
          <a:prstGeom prst="rect">
            <a:avLst/>
          </a:prstGeom>
        </p:spPr>
        <p:txBody>
          <a:bodyPr>
            <a:spAutoFit/>
          </a:bodyPr>
          <a:lstStyle>
            <a:lvl1pPr marL="0" indent="0">
              <a:spcBef>
                <a:spcPts val="0"/>
              </a:spcBef>
              <a:buSzTx/>
              <a:buNone/>
              <a:defRPr sz="2400">
                <a:solidFill>
                  <a:schemeClr val="accent5">
                    <a:lumOff val="-29866"/>
                  </a:schemeClr>
                </a:solidFill>
                <a:latin typeface="+mj-lt"/>
                <a:ea typeface="+mj-ea"/>
                <a:cs typeface="+mj-cs"/>
                <a:sym typeface="Proxima Nova"/>
              </a:defRPr>
            </a:lvl1pPr>
          </a:lstStyle>
          <a:p>
            <a:r>
              <a:t>TITOLO DIDASCALIA </a:t>
            </a:r>
          </a:p>
        </p:txBody>
      </p:sp>
      <p:sp>
        <p:nvSpPr>
          <p:cNvPr id="159"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
        <p:nvSpPr>
          <p:cNvPr id="160" name="https://duotone.shapefactory.co/?f=b51700&amp;t=ffffff"/>
          <p:cNvSpPr txBox="1">
            <a:spLocks noGrp="1"/>
          </p:cNvSpPr>
          <p:nvPr>
            <p:ph type="body" sz="quarter" idx="27"/>
          </p:nvPr>
        </p:nvSpPr>
        <p:spPr>
          <a:xfrm>
            <a:off x="15329535" y="957472"/>
            <a:ext cx="6775095" cy="461059"/>
          </a:xfrm>
          <a:prstGeom prst="rect">
            <a:avLst/>
          </a:prstGeom>
        </p:spPr>
        <p:txBody>
          <a:bodyPr wrap="none">
            <a:spAutoFit/>
          </a:bodyPr>
          <a:lstStyle>
            <a:lvl1pPr marL="0" indent="0" algn="ctr">
              <a:spcBef>
                <a:spcPts val="0"/>
              </a:spcBef>
              <a:buSzTx/>
              <a:buNone/>
              <a:defRPr sz="2400">
                <a:solidFill>
                  <a:srgbClr val="5E5E5E"/>
                </a:solidFill>
                <a:latin typeface="Helvetica Neue Light"/>
                <a:ea typeface="Helvetica Neue Light"/>
                <a:cs typeface="Helvetica Neue Light"/>
                <a:sym typeface="Helvetica Neue Light"/>
              </a:defRPr>
            </a:lvl1pPr>
          </a:lstStyle>
          <a:p>
            <a:r>
              <a:t>https://duotone.shapefactory.co/?f=b51700&amp;t=ffffff</a:t>
            </a:r>
          </a:p>
        </p:txBody>
      </p:sp>
      <p:pic>
        <p:nvPicPr>
          <p:cNvPr id="161" name="csis_sfondo trasparente.png" descr="csis_sfondo trasparente.png"/>
          <p:cNvPicPr>
            <a:picLocks noChangeAspect="1"/>
          </p:cNvPicPr>
          <p:nvPr/>
        </p:nvPicPr>
        <p:blipFill>
          <a:blip r:embed="rId3"/>
          <a:srcRect t="21205" b="12753"/>
          <a:stretch>
            <a:fillRect/>
          </a:stretch>
        </p:blipFill>
        <p:spPr>
          <a:xfrm>
            <a:off x="1196243" y="10629199"/>
            <a:ext cx="2673839" cy="113482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iTn_colore.png" descr="UniTn_colore.png"/>
          <p:cNvPicPr>
            <a:picLocks noChangeAspect="1"/>
          </p:cNvPicPr>
          <p:nvPr/>
        </p:nvPicPr>
        <p:blipFill>
          <a:blip r:embed="rId17"/>
          <a:srcRect t="20503" b="12877"/>
          <a:stretch>
            <a:fillRect/>
          </a:stretch>
        </p:blipFill>
        <p:spPr>
          <a:xfrm>
            <a:off x="1196243" y="11923411"/>
            <a:ext cx="2673839" cy="989597"/>
          </a:xfrm>
          <a:prstGeom prst="rect">
            <a:avLst/>
          </a:prstGeom>
          <a:ln w="12700">
            <a:miter lim="400000"/>
          </a:ln>
        </p:spPr>
      </p:pic>
      <p:sp>
        <p:nvSpPr>
          <p:cNvPr id="3" name="Numero diapositiva"/>
          <p:cNvSpPr txBox="1">
            <a:spLocks noGrp="1"/>
          </p:cNvSpPr>
          <p:nvPr>
            <p:ph type="sldNum" sz="quarter" idx="2"/>
          </p:nvPr>
        </p:nvSpPr>
        <p:spPr>
          <a:xfrm>
            <a:off x="22772983" y="12187586"/>
            <a:ext cx="453239" cy="461059"/>
          </a:xfrm>
          <a:prstGeom prst="rect">
            <a:avLst/>
          </a:prstGeom>
          <a:ln w="12700">
            <a:miter lim="400000"/>
          </a:ln>
        </p:spPr>
        <p:txBody>
          <a:bodyPr wrap="none" lIns="50800" tIns="50800" rIns="50800" bIns="50800">
            <a:spAutoFit/>
          </a:bodyPr>
          <a:lstStyle>
            <a:lvl1pPr>
              <a:defRPr>
                <a:latin typeface="Helvetica Neue Light"/>
                <a:ea typeface="Helvetica Neue Light"/>
                <a:cs typeface="Helvetica Neue Light"/>
                <a:sym typeface="Helvetica Neue Light"/>
              </a:defRPr>
            </a:lvl1pPr>
          </a:lstStyle>
          <a:p>
            <a:fld id="{86CB4B4D-7CA3-9044-876B-883B54F8677D}" type="slidenum">
              <a:t>‹N›</a:t>
            </a:fld>
            <a:endParaRPr/>
          </a:p>
        </p:txBody>
      </p:sp>
      <p:sp>
        <p:nvSpPr>
          <p:cNvPr id="4" name="Linea"/>
          <p:cNvSpPr/>
          <p:nvPr/>
        </p:nvSpPr>
        <p:spPr>
          <a:xfrm>
            <a:off x="3330599" y="4684950"/>
            <a:ext cx="7676619" cy="1"/>
          </a:xfrm>
          <a:prstGeom prst="line">
            <a:avLst/>
          </a:prstGeom>
          <a:ln w="50800">
            <a:solidFill>
              <a:srgbClr val="D5D5D5"/>
            </a:solidFill>
            <a:miter lim="400000"/>
          </a:ln>
        </p:spPr>
        <p:txBody>
          <a:bodyPr lIns="50800" tIns="50800" rIns="50800" bIns="50800" anchor="ctr"/>
          <a:lstStyle/>
          <a:p>
            <a:endParaRPr/>
          </a:p>
        </p:txBody>
      </p:sp>
      <p:sp>
        <p:nvSpPr>
          <p:cNvPr id="5" name="Linea"/>
          <p:cNvSpPr/>
          <p:nvPr/>
        </p:nvSpPr>
        <p:spPr>
          <a:xfrm>
            <a:off x="3330599" y="7498130"/>
            <a:ext cx="7676619" cy="1"/>
          </a:xfrm>
          <a:prstGeom prst="line">
            <a:avLst/>
          </a:prstGeom>
          <a:ln w="50800">
            <a:solidFill>
              <a:srgbClr val="D5D5D5"/>
            </a:solidFill>
            <a:miter lim="400000"/>
          </a:ln>
        </p:spPr>
        <p:txBody>
          <a:bodyPr lIns="50800" tIns="50800" rIns="50800" bIns="50800" anchor="ctr"/>
          <a:lstStyle/>
          <a:p>
            <a:endParaRPr/>
          </a:p>
        </p:txBody>
      </p:sp>
      <p:sp>
        <p:nvSpPr>
          <p:cNvPr id="6" name="Linea"/>
          <p:cNvSpPr/>
          <p:nvPr/>
        </p:nvSpPr>
        <p:spPr>
          <a:xfrm>
            <a:off x="12401782" y="4684950"/>
            <a:ext cx="7954354" cy="1"/>
          </a:xfrm>
          <a:prstGeom prst="line">
            <a:avLst/>
          </a:prstGeom>
          <a:ln w="50800">
            <a:solidFill>
              <a:srgbClr val="D5D5D5"/>
            </a:solidFill>
            <a:miter lim="400000"/>
          </a:ln>
        </p:spPr>
        <p:txBody>
          <a:bodyPr lIns="50800" tIns="50800" rIns="50800" bIns="50800" anchor="ctr"/>
          <a:lstStyle/>
          <a:p>
            <a:endParaRPr/>
          </a:p>
        </p:txBody>
      </p:sp>
      <p:sp>
        <p:nvSpPr>
          <p:cNvPr id="7" name="Linea"/>
          <p:cNvSpPr/>
          <p:nvPr/>
        </p:nvSpPr>
        <p:spPr>
          <a:xfrm>
            <a:off x="12401782" y="7498130"/>
            <a:ext cx="7954354" cy="1"/>
          </a:xfrm>
          <a:prstGeom prst="line">
            <a:avLst/>
          </a:prstGeom>
          <a:ln w="50800">
            <a:solidFill>
              <a:srgbClr val="D5D5D5"/>
            </a:solidFill>
            <a:miter lim="400000"/>
          </a:ln>
        </p:spPr>
        <p:txBody>
          <a:bodyPr lIns="50800" tIns="50800" rIns="50800" bIns="50800" anchor="ctr"/>
          <a:lstStyle/>
          <a:p>
            <a:endParaRPr/>
          </a:p>
        </p:txBody>
      </p:sp>
      <p:pic>
        <p:nvPicPr>
          <p:cNvPr id="8" name="csis_sfondo trasparente.png" descr="csis_sfondo trasparente.png"/>
          <p:cNvPicPr>
            <a:picLocks noChangeAspect="1"/>
          </p:cNvPicPr>
          <p:nvPr/>
        </p:nvPicPr>
        <p:blipFill>
          <a:blip r:embed="rId18"/>
          <a:srcRect t="21205" b="12753"/>
          <a:stretch>
            <a:fillRect/>
          </a:stretch>
        </p:blipFill>
        <p:spPr>
          <a:xfrm>
            <a:off x="1196243" y="10629199"/>
            <a:ext cx="2673839" cy="1134821"/>
          </a:xfrm>
          <a:prstGeom prst="rect">
            <a:avLst/>
          </a:prstGeom>
          <a:ln w="12700">
            <a:miter lim="400000"/>
          </a:ln>
        </p:spPr>
      </p:pic>
      <p:sp>
        <p:nvSpPr>
          <p:cNvPr id="9" name="Titolo Test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10" name="Corpo livello uno…"/>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1pPr>
      <a:lvl2pPr marL="0" marR="0" indent="4572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2pPr>
      <a:lvl3pPr marL="0" marR="0" indent="9144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3pPr>
      <a:lvl4pPr marL="0" marR="0" indent="13716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4pPr>
      <a:lvl5pPr marL="0" marR="0" indent="18288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5pPr>
      <a:lvl6pPr marL="0" marR="0" indent="22860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6pPr>
      <a:lvl7pPr marL="0" marR="0" indent="27432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7pPr>
      <a:lvl8pPr marL="0" marR="0" indent="32004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8pPr>
      <a:lvl9pPr marL="0" marR="0" indent="3657600" algn="ctr" defTabSz="825500" rtl="0" latinLnBrk="0">
        <a:lnSpc>
          <a:spcPct val="100000"/>
        </a:lnSpc>
        <a:spcBef>
          <a:spcPts val="0"/>
        </a:spcBef>
        <a:spcAft>
          <a:spcPts val="0"/>
        </a:spcAft>
        <a:buClrTx/>
        <a:buSzTx/>
        <a:buFontTx/>
        <a:buNone/>
        <a:tabLst/>
        <a:defRPr sz="16000" b="1" i="0" u="none" strike="noStrike" cap="none" spc="0" baseline="0">
          <a:solidFill>
            <a:srgbClr val="FFFFFF"/>
          </a:solidFill>
          <a:uFillTx/>
          <a:latin typeface="+mj-lt"/>
          <a:ea typeface="+mj-ea"/>
          <a:cs typeface="+mj-cs"/>
          <a:sym typeface="Proxima Nova"/>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rostat/web/products-eurostat-news/-/DDN-20180316-1" TargetMode="External"/><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DDITI E RISCHI NEL MERCATO DEL LAVORO TRENTINO"/>
          <p:cNvSpPr txBox="1">
            <a:spLocks noGrp="1"/>
          </p:cNvSpPr>
          <p:nvPr>
            <p:ph type="ctrTitle"/>
          </p:nvPr>
        </p:nvSpPr>
        <p:spPr>
          <a:prstGeom prst="rect">
            <a:avLst/>
          </a:prstGeom>
        </p:spPr>
        <p:txBody>
          <a:bodyPr>
            <a:normAutofit fontScale="90000"/>
          </a:bodyPr>
          <a:lstStyle>
            <a:lvl1pPr defTabSz="792479">
              <a:defRPr sz="10752"/>
            </a:lvl1pPr>
          </a:lstStyle>
          <a:p>
            <a:r>
              <a:rPr lang="it-IT"/>
              <a:t>REDDITI E RISCHI NEL MERCATO DEL LAVORO TRENTINO </a:t>
            </a:r>
          </a:p>
        </p:txBody>
      </p:sp>
      <p:sp>
        <p:nvSpPr>
          <p:cNvPr id="223" name="16 GENNAIO 2023"/>
          <p:cNvSpPr txBox="1">
            <a:spLocks noGrp="1"/>
          </p:cNvSpPr>
          <p:nvPr>
            <p:ph type="body" idx="21"/>
          </p:nvPr>
        </p:nvSpPr>
        <p:spPr>
          <a:prstGeom prst="rect">
            <a:avLst/>
          </a:prstGeom>
        </p:spPr>
        <p:txBody>
          <a:bodyPr/>
          <a:lstStyle>
            <a:lvl1pPr>
              <a:defRPr sz="3800"/>
            </a:lvl1pPr>
          </a:lstStyle>
          <a:p>
            <a:r>
              <a:rPr lang="it-IT"/>
              <a:t>16 GENNAIO 2023</a:t>
            </a:r>
          </a:p>
        </p:txBody>
      </p:sp>
      <p:sp>
        <p:nvSpPr>
          <p:cNvPr id="224" name="Un analisi longitudinale e comparata"/>
          <p:cNvSpPr txBox="1">
            <a:spLocks noGrp="1"/>
          </p:cNvSpPr>
          <p:nvPr>
            <p:ph type="body" idx="23"/>
          </p:nvPr>
        </p:nvSpPr>
        <p:spPr>
          <a:xfrm>
            <a:off x="6588889" y="7875987"/>
            <a:ext cx="11206222" cy="762001"/>
          </a:xfrm>
          <a:prstGeom prst="rect">
            <a:avLst/>
          </a:prstGeom>
        </p:spPr>
        <p:txBody>
          <a:bodyPr/>
          <a:lstStyle>
            <a:lvl1pPr>
              <a:defRPr sz="4300"/>
            </a:lvl1pPr>
          </a:lstStyle>
          <a:p>
            <a:r>
              <a:rPr lang="it-IT"/>
              <a:t>Un analisi longitudinale e comparata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ALARI IN TRENTINO"/>
          <p:cNvSpPr txBox="1">
            <a:spLocks noGrp="1"/>
          </p:cNvSpPr>
          <p:nvPr>
            <p:ph type="body" idx="22"/>
          </p:nvPr>
        </p:nvSpPr>
        <p:spPr>
          <a:prstGeom prst="rect">
            <a:avLst/>
          </a:prstGeom>
        </p:spPr>
        <p:txBody>
          <a:bodyPr/>
          <a:lstStyle/>
          <a:p>
            <a:r>
              <a:t>SALARI IN TRENTINO</a:t>
            </a:r>
          </a:p>
        </p:txBody>
      </p:sp>
      <p:sp>
        <p:nvSpPr>
          <p:cNvPr id="30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05" name="Cosa sappiamo degli andamenti macro?"/>
          <p:cNvSpPr txBox="1"/>
          <p:nvPr/>
        </p:nvSpPr>
        <p:spPr>
          <a:xfrm>
            <a:off x="1175566" y="1400592"/>
            <a:ext cx="20786852" cy="306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90000"/>
              </a:lnSpc>
              <a:defRPr sz="6600" b="1">
                <a:solidFill>
                  <a:srgbClr val="000000"/>
                </a:solidFill>
              </a:defRPr>
            </a:lvl1pPr>
          </a:lstStyle>
          <a:p>
            <a:r>
              <a:t>Cosa sappiamo degli andamenti macro?</a:t>
            </a:r>
          </a:p>
        </p:txBody>
      </p:sp>
      <p:sp>
        <p:nvSpPr>
          <p:cNvPr id="306" name="CRESCE LA FORBICE TRA SALARI E PRODUTTIVITÀ DEL LAVORO"/>
          <p:cNvSpPr txBox="1"/>
          <p:nvPr/>
        </p:nvSpPr>
        <p:spPr>
          <a:xfrm>
            <a:off x="1143733" y="2568036"/>
            <a:ext cx="22295924"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500">
                <a:solidFill>
                  <a:schemeClr val="accent5">
                    <a:lumOff val="-29866"/>
                  </a:schemeClr>
                </a:solidFill>
              </a:defRPr>
            </a:lvl1pPr>
          </a:lstStyle>
          <a:p>
            <a:r>
              <a:t>CRESCE LA FORBICE TRA SALARI E PRODUTTIVITÀ DEL LAVORO</a:t>
            </a:r>
          </a:p>
        </p:txBody>
      </p:sp>
      <p:sp>
        <p:nvSpPr>
          <p:cNvPr id="307"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308" name="Immagine" descr="Immagine"/>
          <p:cNvPicPr>
            <a:picLocks noChangeAspect="1"/>
          </p:cNvPicPr>
          <p:nvPr/>
        </p:nvPicPr>
        <p:blipFill>
          <a:blip r:embed="rId2"/>
          <a:stretch>
            <a:fillRect/>
          </a:stretch>
        </p:blipFill>
        <p:spPr>
          <a:xfrm>
            <a:off x="3752563" y="3760764"/>
            <a:ext cx="17078265" cy="7706520"/>
          </a:xfrm>
          <a:prstGeom prst="rect">
            <a:avLst/>
          </a:prstGeom>
          <a:ln w="12700">
            <a:miter lim="400000"/>
          </a:ln>
        </p:spPr>
      </p:pic>
      <p:sp>
        <p:nvSpPr>
          <p:cNvPr id="309" name="Fonte: ISTAT"/>
          <p:cNvSpPr txBox="1"/>
          <p:nvPr/>
        </p:nvSpPr>
        <p:spPr>
          <a:xfrm>
            <a:off x="18721826" y="3836964"/>
            <a:ext cx="3017284"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spcBef>
                <a:spcPts val="4500"/>
              </a:spcBef>
              <a:defRPr sz="2600" b="1">
                <a:solidFill>
                  <a:srgbClr val="000000"/>
                </a:solidFill>
              </a:defRPr>
            </a:lvl1pPr>
          </a:lstStyle>
          <a:p>
            <a:pPr>
              <a:defRPr sz="2400" b="0">
                <a:solidFill>
                  <a:srgbClr val="5E5E5E"/>
                </a:solidFill>
              </a:defRPr>
            </a:pPr>
            <a:r>
              <a:rPr sz="2600" b="1">
                <a:solidFill>
                  <a:srgbClr val="000000"/>
                </a:solidFill>
              </a:rPr>
              <a:t>Fonte: ISTAT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Numero diapositiva"/>
          <p:cNvSpPr txBox="1">
            <a:spLocks noGrp="1"/>
          </p:cNvSpPr>
          <p:nvPr>
            <p:ph type="sldNum" sz="quarter" idx="2"/>
          </p:nvPr>
        </p:nvSpPr>
        <p:spPr>
          <a:xfrm>
            <a:off x="22857717" y="12187645"/>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94" name="SALARI IN TRENTINO"/>
          <p:cNvSpPr txBox="1"/>
          <p:nvPr/>
        </p:nvSpPr>
        <p:spPr>
          <a:xfrm rot="16200000">
            <a:off x="20831912" y="9370725"/>
            <a:ext cx="4335381"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SALARI IN TRENTINO</a:t>
            </a:r>
          </a:p>
        </p:txBody>
      </p:sp>
      <p:sp>
        <p:nvSpPr>
          <p:cNvPr id="295"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296" name="ITALIA…"/>
          <p:cNvSpPr txBox="1"/>
          <p:nvPr/>
        </p:nvSpPr>
        <p:spPr>
          <a:xfrm>
            <a:off x="1181061" y="4047288"/>
            <a:ext cx="4640936" cy="1532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800">
                <a:solidFill>
                  <a:schemeClr val="accent5">
                    <a:lumOff val="-29866"/>
                  </a:schemeClr>
                </a:solidFill>
                <a:latin typeface="Helvetica Neue"/>
                <a:ea typeface="Helvetica Neue"/>
                <a:cs typeface="Helvetica Neue"/>
                <a:sym typeface="Helvetica Neue"/>
              </a:defRPr>
            </a:pPr>
            <a:r>
              <a:t>ITALIA </a:t>
            </a:r>
          </a:p>
          <a:p>
            <a:pPr algn="l">
              <a:defRPr sz="4800">
                <a:solidFill>
                  <a:schemeClr val="accent5">
                    <a:lumOff val="-29866"/>
                  </a:schemeClr>
                </a:solidFill>
                <a:latin typeface="Helvetica Neue"/>
                <a:ea typeface="Helvetica Neue"/>
                <a:cs typeface="Helvetica Neue"/>
                <a:sym typeface="Helvetica Neue"/>
              </a:defRPr>
            </a:pPr>
            <a:r>
              <a:t>1999-2018</a:t>
            </a:r>
          </a:p>
        </p:txBody>
      </p:sp>
      <p:sp>
        <p:nvSpPr>
          <p:cNvPr id="297" name="I SALARI"/>
          <p:cNvSpPr txBox="1"/>
          <p:nvPr/>
        </p:nvSpPr>
        <p:spPr>
          <a:xfrm>
            <a:off x="1181061" y="7769255"/>
            <a:ext cx="4640936"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800">
                <a:solidFill>
                  <a:schemeClr val="accent5">
                    <a:lumOff val="-29866"/>
                  </a:schemeClr>
                </a:solidFill>
                <a:latin typeface="Helvetica Neue"/>
                <a:ea typeface="Helvetica Neue"/>
                <a:cs typeface="Helvetica Neue"/>
                <a:sym typeface="Helvetica Neue"/>
              </a:defRPr>
            </a:lvl1pPr>
          </a:lstStyle>
          <a:p>
            <a:r>
              <a:t>I SALARI</a:t>
            </a:r>
          </a:p>
        </p:txBody>
      </p:sp>
      <p:sp>
        <p:nvSpPr>
          <p:cNvPr id="298" name="La produttività oraria del lavoro a prezzi 2015 espressa in dollari e corretta per la parità dei poteri di acquisto è aumentata del 4,1%, contro incrementi dell’ordine del 20% nei maggiori paesi europei. Considerazioni analoghe valgono per la produttivit"/>
          <p:cNvSpPr txBox="1"/>
          <p:nvPr/>
        </p:nvSpPr>
        <p:spPr>
          <a:xfrm>
            <a:off x="5799730" y="4015538"/>
            <a:ext cx="12784539" cy="293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spcBef>
                <a:spcPts val="4500"/>
              </a:spcBef>
              <a:defRPr sz="3000">
                <a:solidFill>
                  <a:srgbClr val="000000"/>
                </a:solidFill>
              </a:defRPr>
            </a:pPr>
            <a:r>
              <a:rPr b="1"/>
              <a:t>La produttività oraria del lavoro a prezzi 2015</a:t>
            </a:r>
            <a:r>
              <a:t> espressa in dollari e corretta per la parità dei poteri di acquisto </a:t>
            </a:r>
            <a:r>
              <a:rPr b="1"/>
              <a:t>è aumentata del </a:t>
            </a:r>
            <a:r>
              <a:rPr b="1">
                <a:solidFill>
                  <a:schemeClr val="accent5">
                    <a:hueOff val="-82419"/>
                    <a:satOff val="-9513"/>
                    <a:lumOff val="-16343"/>
                  </a:schemeClr>
                </a:solidFill>
              </a:rPr>
              <a:t>4,1%</a:t>
            </a:r>
            <a:r>
              <a:rPr b="1"/>
              <a:t>, contro incrementi dell’ordine del </a:t>
            </a:r>
            <a:r>
              <a:rPr b="1">
                <a:solidFill>
                  <a:schemeClr val="accent5">
                    <a:hueOff val="-82419"/>
                    <a:satOff val="-9513"/>
                    <a:lumOff val="-16343"/>
                  </a:schemeClr>
                </a:solidFill>
              </a:rPr>
              <a:t>20%</a:t>
            </a:r>
            <a:r>
              <a:rPr b="1"/>
              <a:t> nei maggiori paesi europei. Considerazioni analoghe valgono per la produttività totale dei fattori, assolutamente stagnante nel nostro paese.</a:t>
            </a:r>
          </a:p>
        </p:txBody>
      </p:sp>
      <p:sp>
        <p:nvSpPr>
          <p:cNvPr id="299" name="“Dal 1992 al 2007 le retribuzioni reali di fatto per unità di lavoro sono cresciute del 7,75%, meno di mezzo punto percentuale all’anno” (Banca d’Italia, Relazione sul 2007, p.91).…"/>
          <p:cNvSpPr txBox="1"/>
          <p:nvPr/>
        </p:nvSpPr>
        <p:spPr>
          <a:xfrm>
            <a:off x="5799730" y="7464455"/>
            <a:ext cx="12784540" cy="469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23333" indent="-423333" algn="l">
              <a:spcBef>
                <a:spcPts val="4500"/>
              </a:spcBef>
              <a:buSzPct val="125000"/>
              <a:buChar char="•"/>
              <a:defRPr sz="2800">
                <a:solidFill>
                  <a:srgbClr val="000000"/>
                </a:solidFill>
              </a:defRPr>
            </a:pPr>
            <a:r>
              <a:t>“</a:t>
            </a:r>
            <a:r>
              <a:rPr i="1"/>
              <a:t>Dal </a:t>
            </a:r>
            <a:r>
              <a:rPr b="1" i="1"/>
              <a:t>1992</a:t>
            </a:r>
            <a:r>
              <a:rPr i="1"/>
              <a:t> al </a:t>
            </a:r>
            <a:r>
              <a:rPr b="1" i="1"/>
              <a:t>2007</a:t>
            </a:r>
            <a:r>
              <a:rPr i="1"/>
              <a:t> le </a:t>
            </a:r>
            <a:r>
              <a:rPr b="1" i="1"/>
              <a:t>retribuzioni reali</a:t>
            </a:r>
            <a:r>
              <a:rPr i="1"/>
              <a:t> di fatto per unità di lavoro sono </a:t>
            </a:r>
            <a:r>
              <a:rPr b="1" i="1"/>
              <a:t>cresciute</a:t>
            </a:r>
            <a:r>
              <a:rPr i="1"/>
              <a:t> del </a:t>
            </a:r>
            <a:r>
              <a:rPr b="1" i="1"/>
              <a:t>7,75%</a:t>
            </a:r>
            <a:r>
              <a:rPr i="1"/>
              <a:t>, meno di mezzo punto percentuale all’anno</a:t>
            </a:r>
            <a:r>
              <a:t>” (</a:t>
            </a:r>
            <a:r>
              <a:rPr b="1"/>
              <a:t>Banca d’Italia</a:t>
            </a:r>
            <a:r>
              <a:t>, Relazione sul 2007, p.91). </a:t>
            </a:r>
          </a:p>
          <a:p>
            <a:pPr marL="419100" indent="-419100" algn="l">
              <a:spcBef>
                <a:spcPts val="4500"/>
              </a:spcBef>
              <a:buSzPct val="121000"/>
              <a:buChar char="•"/>
              <a:defRPr sz="2800">
                <a:solidFill>
                  <a:srgbClr val="000000"/>
                </a:solidFill>
              </a:defRPr>
            </a:pPr>
            <a:r>
              <a:t>Per il </a:t>
            </a:r>
            <a:r>
              <a:rPr b="1"/>
              <a:t>periodo</a:t>
            </a:r>
            <a:r>
              <a:t> che va dal </a:t>
            </a:r>
            <a:r>
              <a:rPr b="1"/>
              <a:t>2013 al 2017</a:t>
            </a:r>
            <a:r>
              <a:t> “</a:t>
            </a:r>
            <a:r>
              <a:rPr i="1"/>
              <a:t>i salari sono </a:t>
            </a:r>
            <a:r>
              <a:rPr b="1" i="1"/>
              <a:t>cresciuti</a:t>
            </a:r>
            <a:r>
              <a:rPr i="1"/>
              <a:t> di </a:t>
            </a:r>
            <a:r>
              <a:rPr b="1" i="1"/>
              <a:t>appena l’1,0%</a:t>
            </a:r>
            <a:r>
              <a:rPr i="1"/>
              <a:t> contro l’1,7 % degli altri paesi dell’area euro</a:t>
            </a:r>
            <a:r>
              <a:t>” (</a:t>
            </a:r>
            <a:r>
              <a:rPr b="1"/>
              <a:t>Banca d’Italia</a:t>
            </a:r>
            <a:r>
              <a:t>, Relazione sul 2017, p.27).</a:t>
            </a:r>
          </a:p>
          <a:p>
            <a:pPr marL="419100" indent="-419100" algn="l">
              <a:spcBef>
                <a:spcPts val="4500"/>
              </a:spcBef>
              <a:buSzPct val="121000"/>
              <a:buChar char="•"/>
              <a:defRPr sz="2800">
                <a:solidFill>
                  <a:srgbClr val="000000"/>
                </a:solidFill>
              </a:defRPr>
            </a:pPr>
            <a:r>
              <a:t>Ne consegue che: con base 2008 pari a 100, il PIL italiano registrava nel 2018 un livello di 93 contro 113 della Germania, 109 della Francia e 104 della Spagna.</a:t>
            </a:r>
          </a:p>
        </p:txBody>
      </p:sp>
      <p:sp>
        <p:nvSpPr>
          <p:cNvPr id="300" name="Cosa sappiamo degli andamenti macro?"/>
          <p:cNvSpPr txBox="1"/>
          <p:nvPr/>
        </p:nvSpPr>
        <p:spPr>
          <a:xfrm>
            <a:off x="1175566" y="1400592"/>
            <a:ext cx="20786852" cy="306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90000"/>
              </a:lnSpc>
              <a:defRPr sz="6600" b="1">
                <a:solidFill>
                  <a:srgbClr val="000000"/>
                </a:solidFill>
              </a:defRPr>
            </a:lvl1pPr>
          </a:lstStyle>
          <a:p>
            <a:r>
              <a:t>Cosa sappiamo degli andamenti macro?</a:t>
            </a:r>
          </a:p>
        </p:txBody>
      </p:sp>
      <p:sp>
        <p:nvSpPr>
          <p:cNvPr id="301" name="CRESCE LA FORBICE TRA SALARI E PRODUTTIVITÀ DEL LAVORO"/>
          <p:cNvSpPr txBox="1"/>
          <p:nvPr/>
        </p:nvSpPr>
        <p:spPr>
          <a:xfrm>
            <a:off x="1143733" y="2568036"/>
            <a:ext cx="22295924"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500">
                <a:solidFill>
                  <a:schemeClr val="accent5">
                    <a:lumOff val="-29866"/>
                  </a:schemeClr>
                </a:solidFill>
              </a:defRPr>
            </a:lvl1pPr>
          </a:lstStyle>
          <a:p>
            <a:r>
              <a:t>CRESCE LA FORBICE TRA SALARI E PRODUTTIVITÀ DEL LAVORO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ALARI IN TRENTINO"/>
          <p:cNvSpPr txBox="1">
            <a:spLocks noGrp="1"/>
          </p:cNvSpPr>
          <p:nvPr>
            <p:ph type="body" idx="23"/>
          </p:nvPr>
        </p:nvSpPr>
        <p:spPr>
          <a:prstGeom prst="rect">
            <a:avLst/>
          </a:prstGeom>
        </p:spPr>
        <p:txBody>
          <a:bodyPr/>
          <a:lstStyle/>
          <a:p>
            <a:r>
              <a:t>SALARI IN TRENTINO</a:t>
            </a:r>
          </a:p>
        </p:txBody>
      </p:sp>
      <p:sp>
        <p:nvSpPr>
          <p:cNvPr id="312" name="Cosa sappiamo degli andamenti macro?"/>
          <p:cNvSpPr txBox="1">
            <a:spLocks noGrp="1"/>
          </p:cNvSpPr>
          <p:nvPr>
            <p:ph type="body" idx="24"/>
          </p:nvPr>
        </p:nvSpPr>
        <p:spPr>
          <a:xfrm>
            <a:off x="1175565" y="1400592"/>
            <a:ext cx="23009381"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r>
              <a:rPr lang="it-IT" dirty="0"/>
              <a:t> </a:t>
            </a:r>
            <a:r>
              <a:rPr lang="it-IT" sz="3200" dirty="0"/>
              <a:t>(1990 - </a:t>
            </a:r>
            <a:r>
              <a:rPr lang="it-IT" sz="3200" dirty="0" err="1"/>
              <a:t>mid</a:t>
            </a:r>
            <a:r>
              <a:rPr lang="it-IT" sz="3200" dirty="0"/>
              <a:t> 2000s)</a:t>
            </a:r>
            <a:endParaRPr sz="3200" dirty="0"/>
          </a:p>
        </p:txBody>
      </p:sp>
      <p:sp>
        <p:nvSpPr>
          <p:cNvPr id="313" name="SOFFERMIAMOCI SULLE CONSEGUENZE DI QUESTA SITUAZIONE"/>
          <p:cNvSpPr txBox="1">
            <a:spLocks noGrp="1"/>
          </p:cNvSpPr>
          <p:nvPr>
            <p:ph type="body" idx="26"/>
          </p:nvPr>
        </p:nvSpPr>
        <p:spPr>
          <a:xfrm>
            <a:off x="1143733" y="2568036"/>
            <a:ext cx="22295924" cy="787401"/>
          </a:xfrm>
          <a:prstGeom prst="rect">
            <a:avLst/>
          </a:prstGeom>
        </p:spPr>
        <p:txBody>
          <a:bodyPr/>
          <a:lstStyle>
            <a:lvl1pPr>
              <a:defRPr sz="4500"/>
            </a:lvl1pPr>
          </a:lstStyle>
          <a:p>
            <a:r>
              <a:rPr dirty="0"/>
              <a:t>SOFFERMIAMOCI SULLE CONSEGUENZE DI QUESTA SITUAZIONE</a:t>
            </a:r>
            <a:r>
              <a:rPr lang="it-IT" dirty="0"/>
              <a:t>:</a:t>
            </a:r>
            <a:endParaRPr dirty="0"/>
          </a:p>
        </p:txBody>
      </p:sp>
      <p:sp>
        <p:nvSpPr>
          <p:cNvPr id="31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315"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316" name="Immagine" descr="Immagine"/>
          <p:cNvPicPr>
            <a:picLocks noChangeAspect="1"/>
          </p:cNvPicPr>
          <p:nvPr/>
        </p:nvPicPr>
        <p:blipFill>
          <a:blip r:embed="rId2"/>
          <a:stretch>
            <a:fillRect/>
          </a:stretch>
        </p:blipFill>
        <p:spPr>
          <a:xfrm>
            <a:off x="6310814" y="3238002"/>
            <a:ext cx="10516356" cy="10565963"/>
          </a:xfrm>
          <a:prstGeom prst="rect">
            <a:avLst/>
          </a:prstGeom>
          <a:ln w="12700">
            <a:miter lim="400000"/>
          </a:ln>
        </p:spPr>
      </p:pic>
      <p:sp>
        <p:nvSpPr>
          <p:cNvPr id="317" name="= Riduzione labour share &amp; crescita della disuguaglianza economica"/>
          <p:cNvSpPr txBox="1"/>
          <p:nvPr/>
        </p:nvSpPr>
        <p:spPr>
          <a:xfrm>
            <a:off x="9137732" y="4168554"/>
            <a:ext cx="587660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200">
                <a:solidFill>
                  <a:schemeClr val="accent5">
                    <a:hueOff val="-82419"/>
                    <a:satOff val="-9513"/>
                    <a:lumOff val="-16343"/>
                  </a:schemeClr>
                </a:solidFill>
              </a:defRPr>
            </a:pPr>
            <a:r>
              <a:rPr dirty="0"/>
              <a:t>= </a:t>
            </a:r>
            <a:r>
              <a:rPr b="1" dirty="0" err="1"/>
              <a:t>Riduzione</a:t>
            </a:r>
            <a:r>
              <a:rPr b="1" dirty="0"/>
              <a:t> labour share &amp; </a:t>
            </a:r>
            <a:endParaRPr lang="it-IT" b="1" dirty="0"/>
          </a:p>
          <a:p>
            <a:pPr algn="l">
              <a:defRPr sz="2200">
                <a:solidFill>
                  <a:schemeClr val="accent5">
                    <a:hueOff val="-82419"/>
                    <a:satOff val="-9513"/>
                    <a:lumOff val="-16343"/>
                  </a:schemeClr>
                </a:solidFill>
              </a:defRPr>
            </a:pPr>
            <a:r>
              <a:rPr lang="it-IT" b="1" dirty="0"/>
              <a:t> </a:t>
            </a:r>
            <a:r>
              <a:rPr b="1" dirty="0" err="1"/>
              <a:t>crescita</a:t>
            </a:r>
            <a:r>
              <a:rPr lang="it-IT" b="1" dirty="0"/>
              <a:t> </a:t>
            </a:r>
            <a:r>
              <a:rPr b="1" dirty="0" err="1"/>
              <a:t>della</a:t>
            </a:r>
            <a:r>
              <a:rPr b="1" dirty="0"/>
              <a:t> </a:t>
            </a:r>
            <a:r>
              <a:rPr b="1" dirty="0" err="1"/>
              <a:t>disuguaglianza</a:t>
            </a:r>
            <a:r>
              <a:rPr b="1" dirty="0"/>
              <a:t> </a:t>
            </a:r>
            <a:r>
              <a:rPr b="1" dirty="0" err="1"/>
              <a:t>economica</a:t>
            </a:r>
            <a:endParaRPr b="1" dirty="0"/>
          </a:p>
        </p:txBody>
      </p:sp>
      <p:pic>
        <p:nvPicPr>
          <p:cNvPr id="318" name="Immagine" descr="Immagine"/>
          <p:cNvPicPr>
            <a:picLocks noChangeAspect="1"/>
          </p:cNvPicPr>
          <p:nvPr/>
        </p:nvPicPr>
        <p:blipFill>
          <a:blip r:embed="rId3"/>
          <a:stretch>
            <a:fillRect/>
          </a:stretch>
        </p:blipFill>
        <p:spPr>
          <a:xfrm>
            <a:off x="7971234" y="3928467"/>
            <a:ext cx="1134666" cy="1134666"/>
          </a:xfrm>
          <a:prstGeom prst="rect">
            <a:avLst/>
          </a:prstGeom>
          <a:ln w="12700">
            <a:miter lim="400000"/>
          </a:ln>
        </p:spPr>
      </p:pic>
      <p:sp>
        <p:nvSpPr>
          <p:cNvPr id="319" name="Fonte: OECD  1990s to mid-2000s"/>
          <p:cNvSpPr txBox="1"/>
          <p:nvPr/>
        </p:nvSpPr>
        <p:spPr>
          <a:xfrm>
            <a:off x="16653362" y="3773086"/>
            <a:ext cx="3570578" cy="941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10000"/>
              </a:lnSpc>
              <a:spcBef>
                <a:spcPts val="4500"/>
              </a:spcBef>
            </a:pPr>
            <a:r>
              <a:rPr sz="2600" b="1" dirty="0">
                <a:solidFill>
                  <a:srgbClr val="000000"/>
                </a:solidFill>
              </a:rPr>
              <a:t>Fonte: OECD </a:t>
            </a:r>
            <a:br>
              <a:rPr sz="2600" b="1" dirty="0">
                <a:solidFill>
                  <a:srgbClr val="000000"/>
                </a:solidFill>
              </a:rPr>
            </a:br>
            <a:endParaRPr sz="2600" b="1" dirty="0">
              <a:solidFill>
                <a:srgbClr val="000000"/>
              </a:solidFill>
            </a:endParaRPr>
          </a:p>
        </p:txBody>
      </p:sp>
      <p:cxnSp>
        <p:nvCxnSpPr>
          <p:cNvPr id="3" name="Connettore diritto 2">
            <a:extLst>
              <a:ext uri="{FF2B5EF4-FFF2-40B4-BE49-F238E27FC236}">
                <a16:creationId xmlns:a16="http://schemas.microsoft.com/office/drawing/2014/main" id="{65426CF5-AA3B-4670-8A3B-6BF17C6CC3EA}"/>
              </a:ext>
            </a:extLst>
          </p:cNvPr>
          <p:cNvCxnSpPr>
            <a:cxnSpLocks/>
          </p:cNvCxnSpPr>
          <p:nvPr/>
        </p:nvCxnSpPr>
        <p:spPr>
          <a:xfrm>
            <a:off x="8554483" y="4714369"/>
            <a:ext cx="0" cy="7934276"/>
          </a:xfrm>
          <a:prstGeom prst="line">
            <a:avLst/>
          </a:prstGeom>
          <a:noFill/>
          <a:ln w="254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cxnSp>
        <p:nvCxnSpPr>
          <p:cNvPr id="6" name="Connettore diritto 5">
            <a:extLst>
              <a:ext uri="{FF2B5EF4-FFF2-40B4-BE49-F238E27FC236}">
                <a16:creationId xmlns:a16="http://schemas.microsoft.com/office/drawing/2014/main" id="{F50A63AB-1F1E-4840-8B30-809DA3C57055}"/>
              </a:ext>
            </a:extLst>
          </p:cNvPr>
          <p:cNvCxnSpPr/>
          <p:nvPr/>
        </p:nvCxnSpPr>
        <p:spPr>
          <a:xfrm>
            <a:off x="7184571" y="4469838"/>
            <a:ext cx="1156996" cy="0"/>
          </a:xfrm>
          <a:prstGeom prst="line">
            <a:avLst/>
          </a:prstGeom>
          <a:noFill/>
          <a:ln w="25400" cap="flat">
            <a:solidFill>
              <a:srgbClr val="FF0000"/>
            </a:solidFill>
            <a:prstDash val="sysDot"/>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ALARI IN TRENTINO"/>
          <p:cNvSpPr txBox="1">
            <a:spLocks noGrp="1"/>
          </p:cNvSpPr>
          <p:nvPr>
            <p:ph type="body" idx="23"/>
          </p:nvPr>
        </p:nvSpPr>
        <p:spPr>
          <a:prstGeom prst="rect">
            <a:avLst/>
          </a:prstGeom>
        </p:spPr>
        <p:txBody>
          <a:bodyPr/>
          <a:lstStyle/>
          <a:p>
            <a:r>
              <a:t>SALARI IN TRENTINO</a:t>
            </a:r>
          </a:p>
        </p:txBody>
      </p:sp>
      <p:sp>
        <p:nvSpPr>
          <p:cNvPr id="322" name="Cosa sappiamo degli andamenti macro?"/>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p>
        </p:txBody>
      </p:sp>
      <p:sp>
        <p:nvSpPr>
          <p:cNvPr id="323" name="IN PRATICA…"/>
          <p:cNvSpPr txBox="1">
            <a:spLocks noGrp="1"/>
          </p:cNvSpPr>
          <p:nvPr>
            <p:ph type="body" idx="26"/>
          </p:nvPr>
        </p:nvSpPr>
        <p:spPr>
          <a:xfrm>
            <a:off x="1143733" y="2664219"/>
            <a:ext cx="22295924" cy="595035"/>
          </a:xfrm>
          <a:prstGeom prst="rect">
            <a:avLst/>
          </a:prstGeom>
        </p:spPr>
        <p:txBody>
          <a:bodyPr/>
          <a:lstStyle>
            <a:lvl1pPr>
              <a:defRPr sz="4500"/>
            </a:lvl1pPr>
          </a:lstStyle>
          <a:p>
            <a:r>
              <a:rPr lang="it-IT" sz="3200" dirty="0"/>
              <a:t>La «Great Gatsby Curve»</a:t>
            </a:r>
            <a:endParaRPr sz="3200" dirty="0"/>
          </a:p>
        </p:txBody>
      </p:sp>
      <p:sp>
        <p:nvSpPr>
          <p:cNvPr id="32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25"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330" name="Immagine" descr="Immagine"/>
          <p:cNvPicPr>
            <a:picLocks noChangeAspect="1"/>
          </p:cNvPicPr>
          <p:nvPr/>
        </p:nvPicPr>
        <p:blipFill>
          <a:blip r:embed="rId2"/>
          <a:stretch>
            <a:fillRect/>
          </a:stretch>
        </p:blipFill>
        <p:spPr>
          <a:xfrm>
            <a:off x="12893000" y="7199053"/>
            <a:ext cx="831602" cy="765074"/>
          </a:xfrm>
          <a:prstGeom prst="rect">
            <a:avLst/>
          </a:prstGeom>
          <a:ln w="12700">
            <a:miter lim="400000"/>
          </a:ln>
        </p:spPr>
      </p:pic>
      <p:pic>
        <p:nvPicPr>
          <p:cNvPr id="331" name="Immagine" descr="Immagine"/>
          <p:cNvPicPr>
            <a:picLocks noChangeAspect="1"/>
          </p:cNvPicPr>
          <p:nvPr/>
        </p:nvPicPr>
        <p:blipFill>
          <a:blip r:embed="rId3"/>
          <a:stretch>
            <a:fillRect/>
          </a:stretch>
        </p:blipFill>
        <p:spPr>
          <a:xfrm>
            <a:off x="13633449" y="6825030"/>
            <a:ext cx="648911" cy="469901"/>
          </a:xfrm>
          <a:prstGeom prst="rect">
            <a:avLst/>
          </a:prstGeom>
          <a:ln w="12700">
            <a:miter lim="400000"/>
          </a:ln>
        </p:spPr>
      </p:pic>
      <p:pic>
        <p:nvPicPr>
          <p:cNvPr id="332" name="Immagine" descr="Immagine"/>
          <p:cNvPicPr>
            <a:picLocks noChangeAspect="1"/>
          </p:cNvPicPr>
          <p:nvPr/>
        </p:nvPicPr>
        <p:blipFill>
          <a:blip r:embed="rId4"/>
          <a:stretch>
            <a:fillRect/>
          </a:stretch>
        </p:blipFill>
        <p:spPr>
          <a:xfrm>
            <a:off x="14153142" y="6770819"/>
            <a:ext cx="174363" cy="174362"/>
          </a:xfrm>
          <a:prstGeom prst="rect">
            <a:avLst/>
          </a:prstGeom>
          <a:ln w="12700">
            <a:miter lim="400000"/>
          </a:ln>
        </p:spPr>
      </p:pic>
      <p:sp>
        <p:nvSpPr>
          <p:cNvPr id="333" name="ESITI?  Diseguaglianza economica, labour income share in calo, alta trasmissione intergenerazionale del privilegio socioeconomico, assenza di mobilità sociale ed elevata chiusura di classe… ma ache crescita In-Work-Poverty"/>
          <p:cNvSpPr txBox="1"/>
          <p:nvPr/>
        </p:nvSpPr>
        <p:spPr>
          <a:xfrm>
            <a:off x="507920" y="4286657"/>
            <a:ext cx="5629657" cy="4448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000">
                <a:solidFill>
                  <a:srgbClr val="000000"/>
                </a:solidFill>
                <a:latin typeface="Calibri"/>
                <a:ea typeface="Calibri"/>
                <a:cs typeface="Calibri"/>
                <a:sym typeface="Calibri"/>
              </a:defRPr>
            </a:pPr>
            <a:r>
              <a:rPr sz="3900" b="1" dirty="0"/>
              <a:t>ESITI?</a:t>
            </a:r>
            <a:r>
              <a:rPr sz="3900" dirty="0"/>
              <a:t> </a:t>
            </a:r>
            <a:br>
              <a:rPr sz="3900" dirty="0"/>
            </a:br>
            <a:r>
              <a:rPr sz="3200" dirty="0" err="1"/>
              <a:t>Diseguaglianza</a:t>
            </a:r>
            <a:r>
              <a:rPr sz="3200" dirty="0"/>
              <a:t> </a:t>
            </a:r>
            <a:r>
              <a:rPr sz="3200" dirty="0" err="1"/>
              <a:t>economica</a:t>
            </a:r>
            <a:r>
              <a:rPr sz="3200" dirty="0"/>
              <a:t>, labour income share in calo, </a:t>
            </a:r>
            <a:r>
              <a:rPr sz="3200" dirty="0" err="1"/>
              <a:t>alta</a:t>
            </a:r>
            <a:r>
              <a:rPr sz="3200" dirty="0"/>
              <a:t> </a:t>
            </a:r>
            <a:r>
              <a:rPr sz="3200" dirty="0" err="1"/>
              <a:t>trasmissione</a:t>
            </a:r>
            <a:r>
              <a:rPr sz="3200" dirty="0"/>
              <a:t> </a:t>
            </a:r>
            <a:r>
              <a:rPr sz="3200" dirty="0" err="1"/>
              <a:t>intergenerazionale</a:t>
            </a:r>
            <a:r>
              <a:rPr sz="3200" dirty="0"/>
              <a:t> del privilegio </a:t>
            </a:r>
            <a:r>
              <a:rPr sz="3200" dirty="0" err="1"/>
              <a:t>socioeconomico</a:t>
            </a:r>
            <a:r>
              <a:rPr sz="3200" dirty="0"/>
              <a:t>, </a:t>
            </a:r>
            <a:r>
              <a:rPr sz="3200" dirty="0" err="1"/>
              <a:t>assenza</a:t>
            </a:r>
            <a:r>
              <a:rPr sz="3200" dirty="0"/>
              <a:t> di </a:t>
            </a:r>
            <a:r>
              <a:rPr sz="3200" dirty="0" err="1"/>
              <a:t>mobilità</a:t>
            </a:r>
            <a:r>
              <a:rPr sz="3200" dirty="0"/>
              <a:t> </a:t>
            </a:r>
            <a:r>
              <a:rPr sz="3200" dirty="0" err="1"/>
              <a:t>sociale</a:t>
            </a:r>
            <a:r>
              <a:rPr sz="3200" dirty="0"/>
              <a:t> ed </a:t>
            </a:r>
            <a:r>
              <a:rPr sz="3200" dirty="0" err="1"/>
              <a:t>elevata</a:t>
            </a:r>
            <a:r>
              <a:rPr sz="3200" dirty="0"/>
              <a:t> </a:t>
            </a:r>
            <a:r>
              <a:rPr sz="3200" dirty="0" err="1"/>
              <a:t>chiusura</a:t>
            </a:r>
            <a:r>
              <a:rPr sz="3200" dirty="0"/>
              <a:t> di </a:t>
            </a:r>
            <a:r>
              <a:rPr sz="3200" dirty="0" err="1"/>
              <a:t>classe</a:t>
            </a:r>
            <a:r>
              <a:rPr sz="3200" dirty="0"/>
              <a:t>… ma a</a:t>
            </a:r>
            <a:r>
              <a:rPr lang="it-IT" sz="3200" dirty="0"/>
              <a:t>n</a:t>
            </a:r>
            <a:r>
              <a:rPr sz="3200" dirty="0" err="1"/>
              <a:t>che</a:t>
            </a:r>
            <a:r>
              <a:rPr sz="3200" dirty="0"/>
              <a:t> </a:t>
            </a:r>
            <a:r>
              <a:rPr sz="3200" dirty="0" err="1"/>
              <a:t>crescita</a:t>
            </a:r>
            <a:r>
              <a:rPr sz="3200" dirty="0"/>
              <a:t> </a:t>
            </a:r>
            <a:r>
              <a:rPr sz="3200" b="1" dirty="0"/>
              <a:t>In-Work-Poverty</a:t>
            </a:r>
            <a:r>
              <a:rPr lang="it-IT" sz="3200" b="1" dirty="0"/>
              <a:t>!</a:t>
            </a:r>
            <a:endParaRPr sz="3200" b="1" dirty="0"/>
          </a:p>
        </p:txBody>
      </p:sp>
      <p:pic>
        <p:nvPicPr>
          <p:cNvPr id="3" name="Immagine 2">
            <a:extLst>
              <a:ext uri="{FF2B5EF4-FFF2-40B4-BE49-F238E27FC236}">
                <a16:creationId xmlns:a16="http://schemas.microsoft.com/office/drawing/2014/main" id="{A349498B-94A5-4251-B2A5-E6D8DA0DE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1959" y="2669256"/>
            <a:ext cx="15150281" cy="10204620"/>
          </a:xfrm>
          <a:prstGeom prst="rect">
            <a:avLst/>
          </a:prstGeom>
        </p:spPr>
      </p:pic>
      <p:sp>
        <p:nvSpPr>
          <p:cNvPr id="328" name="Correlazione: Reddito Padre - Reddito Figlio"/>
          <p:cNvSpPr txBox="1"/>
          <p:nvPr/>
        </p:nvSpPr>
        <p:spPr>
          <a:xfrm>
            <a:off x="2421582" y="3264936"/>
            <a:ext cx="5629657"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200" b="1">
                <a:solidFill>
                  <a:schemeClr val="accent5">
                    <a:hueOff val="-82419"/>
                    <a:satOff val="-9513"/>
                    <a:lumOff val="-16343"/>
                  </a:schemeClr>
                </a:solidFill>
              </a:defRPr>
            </a:lvl1pPr>
          </a:lstStyle>
          <a:p>
            <a:r>
              <a:rPr dirty="0" err="1"/>
              <a:t>Correlazione</a:t>
            </a:r>
            <a:r>
              <a:rPr dirty="0"/>
              <a:t>: </a:t>
            </a:r>
            <a:r>
              <a:rPr dirty="0" err="1"/>
              <a:t>Reddito</a:t>
            </a:r>
            <a:r>
              <a:rPr dirty="0"/>
              <a:t> Padre - </a:t>
            </a:r>
            <a:r>
              <a:rPr dirty="0" err="1"/>
              <a:t>Reddito</a:t>
            </a:r>
            <a:r>
              <a:rPr dirty="0"/>
              <a:t> </a:t>
            </a:r>
            <a:r>
              <a:rPr dirty="0" err="1"/>
              <a:t>Figlio</a:t>
            </a:r>
            <a:endParaRPr dirty="0"/>
          </a:p>
        </p:txBody>
      </p:sp>
      <p:sp>
        <p:nvSpPr>
          <p:cNvPr id="329" name="Disuguaglianza economica"/>
          <p:cNvSpPr txBox="1"/>
          <p:nvPr/>
        </p:nvSpPr>
        <p:spPr>
          <a:xfrm>
            <a:off x="17917149" y="11914779"/>
            <a:ext cx="6101029"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200" b="1">
                <a:solidFill>
                  <a:schemeClr val="accent5">
                    <a:hueOff val="-82419"/>
                    <a:satOff val="-9513"/>
                    <a:lumOff val="-16343"/>
                  </a:schemeClr>
                </a:solidFill>
              </a:defRPr>
            </a:lvl1pPr>
          </a:lstStyle>
          <a:p>
            <a:r>
              <a:rPr dirty="0" err="1"/>
              <a:t>Disuguaglianza</a:t>
            </a:r>
            <a:r>
              <a:rPr dirty="0"/>
              <a:t> </a:t>
            </a:r>
            <a:r>
              <a:rPr dirty="0" err="1"/>
              <a:t>economica</a:t>
            </a:r>
            <a:r>
              <a:rPr lang="it-IT" dirty="0"/>
              <a:t> (Indice di Gini)</a:t>
            </a:r>
            <a:endParaRPr dirty="0"/>
          </a:p>
        </p:txBody>
      </p:sp>
      <p:sp>
        <p:nvSpPr>
          <p:cNvPr id="4" name="Ovale 3">
            <a:extLst>
              <a:ext uri="{FF2B5EF4-FFF2-40B4-BE49-F238E27FC236}">
                <a16:creationId xmlns:a16="http://schemas.microsoft.com/office/drawing/2014/main" id="{E21B5186-64DD-46B3-B311-493131D99BB3}"/>
              </a:ext>
            </a:extLst>
          </p:cNvPr>
          <p:cNvSpPr/>
          <p:nvPr/>
        </p:nvSpPr>
        <p:spPr>
          <a:xfrm>
            <a:off x="17107524" y="2380829"/>
            <a:ext cx="1619250" cy="1318164"/>
          </a:xfrm>
          <a:prstGeom prst="ellipse">
            <a:avLst/>
          </a:prstGeom>
          <a:noFill/>
          <a:ln w="381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EFC23C-82FF-4DAF-A6F9-2F7A7E1BD740}"/>
              </a:ext>
            </a:extLst>
          </p:cNvPr>
          <p:cNvPicPr>
            <a:picLocks noChangeAspect="1"/>
          </p:cNvPicPr>
          <p:nvPr/>
        </p:nvPicPr>
        <p:blipFill>
          <a:blip r:embed="rId2"/>
          <a:stretch>
            <a:fillRect/>
          </a:stretch>
        </p:blipFill>
        <p:spPr>
          <a:xfrm>
            <a:off x="3048000" y="1241376"/>
            <a:ext cx="14064440" cy="10513168"/>
          </a:xfrm>
          <a:prstGeom prst="rect">
            <a:avLst/>
          </a:prstGeom>
          <a:noFill/>
        </p:spPr>
      </p:pic>
      <p:sp>
        <p:nvSpPr>
          <p:cNvPr id="7" name="CasellaDiTesto 6">
            <a:extLst>
              <a:ext uri="{FF2B5EF4-FFF2-40B4-BE49-F238E27FC236}">
                <a16:creationId xmlns:a16="http://schemas.microsoft.com/office/drawing/2014/main" id="{B658D4F8-B6C9-422D-ADA9-875482C7344E}"/>
              </a:ext>
            </a:extLst>
          </p:cNvPr>
          <p:cNvSpPr txBox="1"/>
          <p:nvPr/>
        </p:nvSpPr>
        <p:spPr>
          <a:xfrm>
            <a:off x="6970712" y="12330609"/>
            <a:ext cx="9685784" cy="584775"/>
          </a:xfrm>
          <a:prstGeom prst="rect">
            <a:avLst/>
          </a:prstGeom>
          <a:noFill/>
        </p:spPr>
        <p:txBody>
          <a:bodyPr wrap="square" rtlCol="0">
            <a:spAutoFit/>
          </a:bodyPr>
          <a:lstStyle/>
          <a:p>
            <a:r>
              <a:rPr lang="en-GB" sz="1600" dirty="0">
                <a:hlinkClick r:id="rId3"/>
              </a:rPr>
              <a:t>https://ec.europa.eu/eurostat/web/products-eurostat-news/-/DDN-20180316-1</a:t>
            </a:r>
            <a:endParaRPr lang="en-GB" sz="1600" dirty="0"/>
          </a:p>
          <a:p>
            <a:endParaRPr lang="en-GB" sz="1600" dirty="0"/>
          </a:p>
        </p:txBody>
      </p:sp>
      <p:sp>
        <p:nvSpPr>
          <p:cNvPr id="4" name="Rettangolo 3">
            <a:extLst>
              <a:ext uri="{FF2B5EF4-FFF2-40B4-BE49-F238E27FC236}">
                <a16:creationId xmlns:a16="http://schemas.microsoft.com/office/drawing/2014/main" id="{3C33A489-3724-472C-98C8-9232D8DB9BDA}"/>
              </a:ext>
            </a:extLst>
          </p:cNvPr>
          <p:cNvSpPr/>
          <p:nvPr/>
        </p:nvSpPr>
        <p:spPr>
          <a:xfrm>
            <a:off x="14573250" y="5067300"/>
            <a:ext cx="419100" cy="4572000"/>
          </a:xfrm>
          <a:prstGeom prst="rect">
            <a:avLst/>
          </a:prstGeom>
          <a:noFill/>
          <a:ln w="5715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ttangolo 4">
            <a:extLst>
              <a:ext uri="{FF2B5EF4-FFF2-40B4-BE49-F238E27FC236}">
                <a16:creationId xmlns:a16="http://schemas.microsoft.com/office/drawing/2014/main" id="{5412B4D6-0972-414B-B78D-A7842D476152}"/>
              </a:ext>
            </a:extLst>
          </p:cNvPr>
          <p:cNvSpPr/>
          <p:nvPr/>
        </p:nvSpPr>
        <p:spPr>
          <a:xfrm>
            <a:off x="17112440" y="4495800"/>
            <a:ext cx="3290110" cy="438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ttangolo 7">
            <a:extLst>
              <a:ext uri="{FF2B5EF4-FFF2-40B4-BE49-F238E27FC236}">
                <a16:creationId xmlns:a16="http://schemas.microsoft.com/office/drawing/2014/main" id="{83917CB2-2AF1-4304-94CC-56B76C0943C9}"/>
              </a:ext>
            </a:extLst>
          </p:cNvPr>
          <p:cNvSpPr/>
          <p:nvPr/>
        </p:nvSpPr>
        <p:spPr>
          <a:xfrm>
            <a:off x="17112440" y="7353300"/>
            <a:ext cx="3290110" cy="438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Rettangolo 1">
            <a:extLst>
              <a:ext uri="{FF2B5EF4-FFF2-40B4-BE49-F238E27FC236}">
                <a16:creationId xmlns:a16="http://schemas.microsoft.com/office/drawing/2014/main" id="{775F09E7-A490-4BEF-A024-E36F2AED1DF7}"/>
              </a:ext>
            </a:extLst>
          </p:cNvPr>
          <p:cNvSpPr/>
          <p:nvPr/>
        </p:nvSpPr>
        <p:spPr>
          <a:xfrm>
            <a:off x="18398274" y="2273905"/>
            <a:ext cx="4008552" cy="7909858"/>
          </a:xfrm>
          <a:prstGeom prst="rect">
            <a:avLst/>
          </a:prstGeom>
        </p:spPr>
        <p:txBody>
          <a:bodyPr wrap="square">
            <a:spAutoFit/>
          </a:bodyPr>
          <a:lstStyle/>
          <a:p>
            <a:r>
              <a:rPr lang="en-US" sz="2800" dirty="0"/>
              <a:t>Over recent years, the proportion of employed persons at risk of poverty has risen continually, from 8.3% in 2010 to 9.6% in 2016, still 9.2 in 2019</a:t>
            </a:r>
          </a:p>
          <a:p>
            <a:endParaRPr lang="en-US" dirty="0">
              <a:solidFill>
                <a:srgbClr val="000000"/>
              </a:solidFill>
              <a:latin typeface="open_sansregular"/>
            </a:endParaRPr>
          </a:p>
          <a:p>
            <a:endParaRPr lang="en-US" dirty="0">
              <a:solidFill>
                <a:srgbClr val="000000"/>
              </a:solidFill>
              <a:latin typeface="open_sansregular"/>
            </a:endParaRPr>
          </a:p>
          <a:p>
            <a:endParaRPr lang="en-US" dirty="0">
              <a:solidFill>
                <a:srgbClr val="000000"/>
              </a:solidFill>
              <a:latin typeface="open_sansregular"/>
            </a:endParaRPr>
          </a:p>
          <a:p>
            <a:endParaRPr lang="en-US" dirty="0">
              <a:solidFill>
                <a:srgbClr val="000000"/>
              </a:solidFill>
              <a:latin typeface="open_sansregular"/>
            </a:endParaRPr>
          </a:p>
          <a:p>
            <a:endParaRPr lang="en-US" dirty="0">
              <a:solidFill>
                <a:srgbClr val="000000"/>
              </a:solidFill>
              <a:latin typeface="open_sansregular"/>
            </a:endParaRPr>
          </a:p>
          <a:p>
            <a:r>
              <a:rPr lang="en-US" dirty="0">
                <a:solidFill>
                  <a:srgbClr val="000000"/>
                </a:solidFill>
                <a:latin typeface="open_sansregular"/>
              </a:rPr>
              <a:t>Persons at risk of poverty are those living in a household with an equivalized disposable income below the risk-of-poverty threshold, set at </a:t>
            </a:r>
            <a:r>
              <a:rPr lang="en-US" b="1" dirty="0">
                <a:solidFill>
                  <a:srgbClr val="000000"/>
                </a:solidFill>
                <a:latin typeface="open_sansregular"/>
              </a:rPr>
              <a:t>60%</a:t>
            </a:r>
            <a:r>
              <a:rPr lang="en-US" dirty="0">
                <a:solidFill>
                  <a:srgbClr val="000000"/>
                </a:solidFill>
                <a:latin typeface="open_sansregular"/>
              </a:rPr>
              <a:t> of the national median equivalized disposable income (after social transfers).</a:t>
            </a:r>
            <a:endParaRPr lang="it-IT" dirty="0"/>
          </a:p>
        </p:txBody>
      </p:sp>
      <p:sp>
        <p:nvSpPr>
          <p:cNvPr id="3" name="CasellaDiTesto 2">
            <a:extLst>
              <a:ext uri="{FF2B5EF4-FFF2-40B4-BE49-F238E27FC236}">
                <a16:creationId xmlns:a16="http://schemas.microsoft.com/office/drawing/2014/main" id="{AAEBBB17-5EA8-4917-8CFC-C5E69A32F35D}"/>
              </a:ext>
            </a:extLst>
          </p:cNvPr>
          <p:cNvSpPr txBox="1"/>
          <p:nvPr/>
        </p:nvSpPr>
        <p:spPr>
          <a:xfrm>
            <a:off x="628650" y="459363"/>
            <a:ext cx="379095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1" i="0" u="none" strike="noStrike" cap="none" spc="0" normalizeH="0" baseline="0" dirty="0">
                <a:ln>
                  <a:noFill/>
                </a:ln>
                <a:solidFill>
                  <a:srgbClr val="FF0000"/>
                </a:solidFill>
                <a:effectLst/>
                <a:uFillTx/>
                <a:latin typeface="+mj-lt"/>
                <a:ea typeface="+mj-ea"/>
                <a:cs typeface="+mj-cs"/>
                <a:sym typeface="Proxima Nova"/>
              </a:rPr>
              <a:t>Ne consegue….</a:t>
            </a:r>
          </a:p>
        </p:txBody>
      </p:sp>
    </p:spTree>
    <p:extLst>
      <p:ext uri="{BB962C8B-B14F-4D97-AF65-F5344CB8AC3E}">
        <p14:creationId xmlns:p14="http://schemas.microsoft.com/office/powerpoint/2010/main" val="216311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56444" y="795021"/>
            <a:ext cx="18008564" cy="1323439"/>
          </a:xfrm>
          <a:prstGeom prst="rect">
            <a:avLst/>
          </a:prstGeom>
          <a:noFill/>
        </p:spPr>
        <p:txBody>
          <a:bodyPr wrap="square" rtlCol="0">
            <a:spAutoFit/>
          </a:bodyPr>
          <a:lstStyle/>
          <a:p>
            <a:r>
              <a:rPr lang="en-GB" sz="4000" b="1" dirty="0"/>
              <a:t>Low Wage </a:t>
            </a:r>
            <a:r>
              <a:rPr lang="en-GB" sz="4000" dirty="0"/>
              <a:t>(left) and </a:t>
            </a:r>
            <a:r>
              <a:rPr lang="en-GB" sz="4000" b="1" dirty="0"/>
              <a:t>IWP</a:t>
            </a:r>
            <a:r>
              <a:rPr lang="en-GB" sz="4000" dirty="0"/>
              <a:t> (right) as structural phenomena, </a:t>
            </a:r>
            <a:br>
              <a:rPr lang="en-GB" sz="4000" dirty="0"/>
            </a:br>
            <a:r>
              <a:rPr lang="en-GB" sz="4000" dirty="0"/>
              <a:t>not (strictly) related to economic conjuncture. IWP not just due to low wages</a:t>
            </a:r>
          </a:p>
        </p:txBody>
      </p:sp>
      <p:pic>
        <p:nvPicPr>
          <p:cNvPr id="7" name="Immagine 6">
            <a:extLst>
              <a:ext uri="{FF2B5EF4-FFF2-40B4-BE49-F238E27FC236}">
                <a16:creationId xmlns:a16="http://schemas.microsoft.com/office/drawing/2014/main" id="{CD4A59A6-1FF3-43FA-806A-3EF01819C453}"/>
              </a:ext>
            </a:extLst>
          </p:cNvPr>
          <p:cNvPicPr>
            <a:picLocks noChangeAspect="1"/>
          </p:cNvPicPr>
          <p:nvPr/>
        </p:nvPicPr>
        <p:blipFill>
          <a:blip r:embed="rId2"/>
          <a:stretch>
            <a:fillRect/>
          </a:stretch>
        </p:blipFill>
        <p:spPr>
          <a:xfrm>
            <a:off x="3101596" y="2880719"/>
            <a:ext cx="9814304" cy="10040260"/>
          </a:xfrm>
          <a:prstGeom prst="rect">
            <a:avLst/>
          </a:prstGeom>
        </p:spPr>
      </p:pic>
      <p:grpSp>
        <p:nvGrpSpPr>
          <p:cNvPr id="8" name="Group 4">
            <a:extLst>
              <a:ext uri="{FF2B5EF4-FFF2-40B4-BE49-F238E27FC236}">
                <a16:creationId xmlns:a16="http://schemas.microsoft.com/office/drawing/2014/main" id="{E4523982-2453-4616-A387-46BF9B9B92C9}"/>
              </a:ext>
            </a:extLst>
          </p:cNvPr>
          <p:cNvGrpSpPr>
            <a:grpSpLocks noChangeAspect="1"/>
          </p:cNvGrpSpPr>
          <p:nvPr/>
        </p:nvGrpSpPr>
        <p:grpSpPr bwMode="auto">
          <a:xfrm>
            <a:off x="12225412" y="3765689"/>
            <a:ext cx="10120237" cy="8708938"/>
            <a:chOff x="158" y="928"/>
            <a:chExt cx="2677" cy="2729"/>
          </a:xfrm>
        </p:grpSpPr>
        <p:sp>
          <p:nvSpPr>
            <p:cNvPr id="9" name="AutoShape 3">
              <a:extLst>
                <a:ext uri="{FF2B5EF4-FFF2-40B4-BE49-F238E27FC236}">
                  <a16:creationId xmlns:a16="http://schemas.microsoft.com/office/drawing/2014/main" id="{87689F76-FBD1-466F-940C-C91E068DD3CE}"/>
                </a:ext>
              </a:extLst>
            </p:cNvPr>
            <p:cNvSpPr>
              <a:spLocks noChangeAspect="1" noChangeArrowheads="1" noTextEdit="1"/>
            </p:cNvSpPr>
            <p:nvPr/>
          </p:nvSpPr>
          <p:spPr bwMode="auto">
            <a:xfrm>
              <a:off x="158" y="928"/>
              <a:ext cx="2677" cy="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4800"/>
            </a:p>
          </p:txBody>
        </p:sp>
        <p:pic>
          <p:nvPicPr>
            <p:cNvPr id="2053" name="Picture 5">
              <a:extLst>
                <a:ext uri="{FF2B5EF4-FFF2-40B4-BE49-F238E27FC236}">
                  <a16:creationId xmlns:a16="http://schemas.microsoft.com/office/drawing/2014/main" id="{38D37541-E2B4-40A6-87F3-28976F90696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8" y="928"/>
              <a:ext cx="2679" cy="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ttangolo 9">
            <a:extLst>
              <a:ext uri="{FF2B5EF4-FFF2-40B4-BE49-F238E27FC236}">
                <a16:creationId xmlns:a16="http://schemas.microsoft.com/office/drawing/2014/main" id="{6E5D5590-3DF4-494A-A992-611031D77CDD}"/>
              </a:ext>
            </a:extLst>
          </p:cNvPr>
          <p:cNvSpPr/>
          <p:nvPr/>
        </p:nvSpPr>
        <p:spPr>
          <a:xfrm>
            <a:off x="20138172" y="6858000"/>
            <a:ext cx="288032" cy="382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14" name="Rettangolo 13">
            <a:extLst>
              <a:ext uri="{FF2B5EF4-FFF2-40B4-BE49-F238E27FC236}">
                <a16:creationId xmlns:a16="http://schemas.microsoft.com/office/drawing/2014/main" id="{57F18D48-BD16-4EBA-852E-6AE9C8621253}"/>
              </a:ext>
            </a:extLst>
          </p:cNvPr>
          <p:cNvSpPr/>
          <p:nvPr/>
        </p:nvSpPr>
        <p:spPr>
          <a:xfrm>
            <a:off x="4859124" y="7450470"/>
            <a:ext cx="288032" cy="3554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2" name="CasellaDiTesto 1">
            <a:extLst>
              <a:ext uri="{FF2B5EF4-FFF2-40B4-BE49-F238E27FC236}">
                <a16:creationId xmlns:a16="http://schemas.microsoft.com/office/drawing/2014/main" id="{D8FECBAB-09DB-4E0D-A68F-7A6BC770EFAC}"/>
              </a:ext>
            </a:extLst>
          </p:cNvPr>
          <p:cNvSpPr txBox="1"/>
          <p:nvPr/>
        </p:nvSpPr>
        <p:spPr>
          <a:xfrm>
            <a:off x="16080432" y="2964318"/>
            <a:ext cx="2304256" cy="830997"/>
          </a:xfrm>
          <a:prstGeom prst="rect">
            <a:avLst/>
          </a:prstGeom>
          <a:noFill/>
        </p:spPr>
        <p:txBody>
          <a:bodyPr wrap="square" rtlCol="0">
            <a:spAutoFit/>
          </a:bodyPr>
          <a:lstStyle/>
          <a:p>
            <a:r>
              <a:rPr lang="it-IT" sz="4800" b="1" dirty="0">
                <a:solidFill>
                  <a:srgbClr val="FF0000"/>
                </a:solidFill>
              </a:rPr>
              <a:t>IWP</a:t>
            </a:r>
          </a:p>
        </p:txBody>
      </p:sp>
      <p:sp>
        <p:nvSpPr>
          <p:cNvPr id="11" name="CasellaDiTesto 10">
            <a:extLst>
              <a:ext uri="{FF2B5EF4-FFF2-40B4-BE49-F238E27FC236}">
                <a16:creationId xmlns:a16="http://schemas.microsoft.com/office/drawing/2014/main" id="{D8FECBAB-09DB-4E0D-A68F-7A6BC770EFAC}"/>
              </a:ext>
            </a:extLst>
          </p:cNvPr>
          <p:cNvSpPr txBox="1"/>
          <p:nvPr/>
        </p:nvSpPr>
        <p:spPr>
          <a:xfrm>
            <a:off x="5999312" y="2465021"/>
            <a:ext cx="2352760" cy="1569660"/>
          </a:xfrm>
          <a:prstGeom prst="rect">
            <a:avLst/>
          </a:prstGeom>
          <a:noFill/>
        </p:spPr>
        <p:txBody>
          <a:bodyPr wrap="square" rtlCol="0">
            <a:spAutoFit/>
          </a:bodyPr>
          <a:lstStyle/>
          <a:p>
            <a:r>
              <a:rPr lang="it-IT" sz="4800" b="1" dirty="0" err="1">
                <a:solidFill>
                  <a:srgbClr val="FF0000"/>
                </a:solidFill>
              </a:rPr>
              <a:t>Low</a:t>
            </a:r>
            <a:r>
              <a:rPr lang="it-IT" sz="4800" b="1" dirty="0">
                <a:solidFill>
                  <a:srgbClr val="FF0000"/>
                </a:solidFill>
              </a:rPr>
              <a:t> </a:t>
            </a:r>
            <a:r>
              <a:rPr lang="it-IT" sz="4800" b="1" dirty="0" err="1">
                <a:solidFill>
                  <a:srgbClr val="FF0000"/>
                </a:solidFill>
              </a:rPr>
              <a:t>Wage</a:t>
            </a:r>
            <a:endParaRPr lang="it-IT" sz="4800" b="1" dirty="0">
              <a:solidFill>
                <a:srgbClr val="FF0000"/>
              </a:solidFill>
            </a:endParaRPr>
          </a:p>
        </p:txBody>
      </p:sp>
      <p:sp>
        <p:nvSpPr>
          <p:cNvPr id="3" name="CasellaDiTesto 2">
            <a:extLst>
              <a:ext uri="{FF2B5EF4-FFF2-40B4-BE49-F238E27FC236}">
                <a16:creationId xmlns:a16="http://schemas.microsoft.com/office/drawing/2014/main" id="{25B58E5B-218C-4FB2-A854-D60EEE9AABF8}"/>
              </a:ext>
            </a:extLst>
          </p:cNvPr>
          <p:cNvSpPr txBox="1"/>
          <p:nvPr/>
        </p:nvSpPr>
        <p:spPr>
          <a:xfrm>
            <a:off x="266700" y="12871707"/>
            <a:ext cx="128968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it-IT" sz="1800" dirty="0">
                <a:solidFill>
                  <a:schemeClr val="bg2">
                    <a:lumMod val="10000"/>
                  </a:schemeClr>
                </a:solidFill>
              </a:rPr>
              <a:t>Viene definito come </a:t>
            </a:r>
            <a:r>
              <a:rPr lang="it-IT" sz="1800" b="1" dirty="0">
                <a:solidFill>
                  <a:schemeClr val="bg2">
                    <a:lumMod val="10000"/>
                  </a:schemeClr>
                </a:solidFill>
              </a:rPr>
              <a:t>basso salario </a:t>
            </a:r>
            <a:r>
              <a:rPr lang="it-IT" sz="1800" dirty="0">
                <a:solidFill>
                  <a:schemeClr val="bg2">
                    <a:lumMod val="10000"/>
                  </a:schemeClr>
                </a:solidFill>
              </a:rPr>
              <a:t>quello che è inferiore ad una soglia pari al 60% della mediana delle retribuzioni annuali.</a:t>
            </a:r>
          </a:p>
          <a:p>
            <a:pPr marL="0" marR="0" indent="0" algn="ctr" defTabSz="825500" rtl="0" fontAlgn="auto" latinLnBrk="0" hangingPunct="0">
              <a:lnSpc>
                <a:spcPct val="100000"/>
              </a:lnSpc>
              <a:spcBef>
                <a:spcPts val="0"/>
              </a:spcBef>
              <a:spcAft>
                <a:spcPts val="0"/>
              </a:spcAft>
              <a:buClrTx/>
              <a:buSzTx/>
              <a:buFontTx/>
              <a:buNone/>
              <a:tabLst/>
            </a:pPr>
            <a:r>
              <a:rPr lang="it-IT" sz="1800" dirty="0">
                <a:solidFill>
                  <a:schemeClr val="bg2">
                    <a:lumMod val="10000"/>
                  </a:schemeClr>
                </a:solidFill>
              </a:rPr>
              <a:t>( &gt;12.600 Euro nel 2018 se lavora &gt;3 mesi/anno)</a:t>
            </a:r>
            <a:endParaRPr kumimoji="0" lang="it-IT" sz="1800" b="0" i="0" u="none" strike="noStrike" cap="none" spc="0" normalizeH="0" baseline="0" dirty="0">
              <a:ln>
                <a:noFill/>
              </a:ln>
              <a:solidFill>
                <a:schemeClr val="bg2">
                  <a:lumMod val="10000"/>
                </a:schemeClr>
              </a:solidFill>
              <a:effectLst/>
              <a:uFillTx/>
              <a:latin typeface="+mj-lt"/>
              <a:ea typeface="+mj-ea"/>
              <a:cs typeface="+mj-cs"/>
              <a:sym typeface="Proxima Nova"/>
            </a:endParaRPr>
          </a:p>
        </p:txBody>
      </p:sp>
      <p:sp>
        <p:nvSpPr>
          <p:cNvPr id="4" name="CasellaDiTesto 3">
            <a:extLst>
              <a:ext uri="{FF2B5EF4-FFF2-40B4-BE49-F238E27FC236}">
                <a16:creationId xmlns:a16="http://schemas.microsoft.com/office/drawing/2014/main" id="{292D44B9-CB50-49BA-BB48-AAA263CBA8A8}"/>
              </a:ext>
            </a:extLst>
          </p:cNvPr>
          <p:cNvSpPr txBox="1"/>
          <p:nvPr/>
        </p:nvSpPr>
        <p:spPr>
          <a:xfrm>
            <a:off x="13627552" y="12594708"/>
            <a:ext cx="1012779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1800" dirty="0">
                <a:solidFill>
                  <a:srgbClr val="000000"/>
                </a:solidFill>
                <a:latin typeface="open_sansregular"/>
              </a:rPr>
              <a:t>IWP = People living in a household with an equivalized disposable income below the risk-of-poverty threshold, set at </a:t>
            </a:r>
            <a:r>
              <a:rPr lang="en-US" sz="1800" b="1" dirty="0">
                <a:solidFill>
                  <a:srgbClr val="000000"/>
                </a:solidFill>
                <a:latin typeface="open_sansregular"/>
              </a:rPr>
              <a:t>60%</a:t>
            </a:r>
            <a:r>
              <a:rPr lang="en-US" sz="1800" dirty="0">
                <a:solidFill>
                  <a:srgbClr val="000000"/>
                </a:solidFill>
                <a:latin typeface="open_sansregular"/>
              </a:rPr>
              <a:t> of the national median equivalized disposable income (after social transfers).</a:t>
            </a:r>
            <a:endParaRPr lang="it-IT" sz="1800" dirty="0"/>
          </a:p>
          <a:p>
            <a:pPr marL="0" marR="0" indent="0" algn="l" defTabSz="8255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5E5E5E"/>
              </a:solidFill>
              <a:effectLst/>
              <a:uFillTx/>
              <a:latin typeface="+mj-lt"/>
              <a:ea typeface="+mj-ea"/>
              <a:cs typeface="+mj-cs"/>
              <a:sym typeface="Proxima Nova"/>
            </a:endParaRPr>
          </a:p>
        </p:txBody>
      </p:sp>
    </p:spTree>
    <p:extLst>
      <p:ext uri="{BB962C8B-B14F-4D97-AF65-F5344CB8AC3E}">
        <p14:creationId xmlns:p14="http://schemas.microsoft.com/office/powerpoint/2010/main" val="2760458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09344" y="442398"/>
            <a:ext cx="18131120" cy="1569660"/>
          </a:xfrm>
          <a:prstGeom prst="rect">
            <a:avLst/>
          </a:prstGeom>
          <a:solidFill>
            <a:schemeClr val="bg1"/>
          </a:solidFill>
        </p:spPr>
        <p:txBody>
          <a:bodyPr wrap="square">
            <a:spAutoFit/>
          </a:bodyPr>
          <a:lstStyle/>
          <a:p>
            <a:r>
              <a:rPr lang="en-GB" sz="4800" b="1" dirty="0">
                <a:solidFill>
                  <a:schemeClr val="tx2">
                    <a:lumMod val="75000"/>
                  </a:schemeClr>
                </a:solidFill>
              </a:rPr>
              <a:t>IWP: AME </a:t>
            </a:r>
            <a:r>
              <a:rPr lang="en-IE" sz="4800" b="1" dirty="0"/>
              <a:t>Household changing employment patterns - stratification effects</a:t>
            </a:r>
            <a:endParaRPr lang="it-IT" sz="4800" b="1" dirty="0">
              <a:solidFill>
                <a:schemeClr val="tx2">
                  <a:lumMod val="75000"/>
                </a:schemeClr>
              </a:solidFill>
            </a:endParaRPr>
          </a:p>
        </p:txBody>
      </p:sp>
      <p:sp>
        <p:nvSpPr>
          <p:cNvPr id="2" name="CasellaDiTesto 1">
            <a:extLst>
              <a:ext uri="{FF2B5EF4-FFF2-40B4-BE49-F238E27FC236}">
                <a16:creationId xmlns:a16="http://schemas.microsoft.com/office/drawing/2014/main" id="{9B833759-9076-4F90-A10F-006FE122F80F}"/>
              </a:ext>
            </a:extLst>
          </p:cNvPr>
          <p:cNvSpPr txBox="1"/>
          <p:nvPr/>
        </p:nvSpPr>
        <p:spPr>
          <a:xfrm>
            <a:off x="11392103" y="12770531"/>
            <a:ext cx="255430" cy="430887"/>
          </a:xfrm>
          <a:prstGeom prst="rect">
            <a:avLst/>
          </a:prstGeom>
          <a:solidFill>
            <a:schemeClr val="bg1"/>
          </a:solidFill>
        </p:spPr>
        <p:txBody>
          <a:bodyPr wrap="square" rtlCol="0">
            <a:spAutoFit/>
          </a:bodyPr>
          <a:lstStyle/>
          <a:p>
            <a:endParaRPr lang="it-IT" sz="2200" dirty="0"/>
          </a:p>
        </p:txBody>
      </p:sp>
      <p:sp>
        <p:nvSpPr>
          <p:cNvPr id="11" name="Rettangolo 10">
            <a:extLst>
              <a:ext uri="{FF2B5EF4-FFF2-40B4-BE49-F238E27FC236}">
                <a16:creationId xmlns:a16="http://schemas.microsoft.com/office/drawing/2014/main" id="{D83022D4-3846-4C92-8CA4-DF33E801A298}"/>
              </a:ext>
            </a:extLst>
          </p:cNvPr>
          <p:cNvSpPr/>
          <p:nvPr/>
        </p:nvSpPr>
        <p:spPr>
          <a:xfrm>
            <a:off x="3906416" y="12039509"/>
            <a:ext cx="18468391" cy="1200329"/>
          </a:xfrm>
          <a:prstGeom prst="rect">
            <a:avLst/>
          </a:prstGeom>
        </p:spPr>
        <p:txBody>
          <a:bodyPr wrap="square">
            <a:spAutoFit/>
          </a:bodyPr>
          <a:lstStyle/>
          <a:p>
            <a:pPr algn="just"/>
            <a:r>
              <a:rPr lang="en-US" dirty="0">
                <a:solidFill>
                  <a:schemeClr val="bg2">
                    <a:lumMod val="10000"/>
                  </a:schemeClr>
                </a:solidFill>
                <a:latin typeface="Garamond" panose="02020404030301010803" pitchFamily="18" charset="0"/>
              </a:rPr>
              <a:t>AME of household longitudinal employment patterns. Country specific RE LPMs interacting longitudinal employment patterns (One worker (ref.cat.); </a:t>
            </a:r>
            <a:r>
              <a:rPr lang="en-US" b="1" dirty="0">
                <a:solidFill>
                  <a:schemeClr val="bg2">
                    <a:lumMod val="10000"/>
                  </a:schemeClr>
                </a:solidFill>
                <a:latin typeface="Garamond" panose="02020404030301010803" pitchFamily="18" charset="0"/>
              </a:rPr>
              <a:t>Two workers along the entire obs. window</a:t>
            </a:r>
            <a:r>
              <a:rPr lang="en-US" dirty="0">
                <a:solidFill>
                  <a:schemeClr val="bg2">
                    <a:lumMod val="10000"/>
                  </a:schemeClr>
                </a:solidFill>
                <a:latin typeface="Garamond" panose="02020404030301010803" pitchFamily="18" charset="0"/>
              </a:rPr>
              <a:t>; </a:t>
            </a:r>
            <a:r>
              <a:rPr lang="en-US" b="1" dirty="0">
                <a:solidFill>
                  <a:schemeClr val="bg2">
                    <a:lumMod val="10000"/>
                  </a:schemeClr>
                </a:solidFill>
                <a:latin typeface="Garamond" panose="02020404030301010803" pitchFamily="18" charset="0"/>
              </a:rPr>
              <a:t>Shifting from one to two standard workers; Shifting from one to two workers, one of them in NSE) </a:t>
            </a:r>
            <a:r>
              <a:rPr lang="en-US" dirty="0">
                <a:solidFill>
                  <a:schemeClr val="bg2">
                    <a:lumMod val="10000"/>
                  </a:schemeClr>
                </a:solidFill>
                <a:latin typeface="Garamond" panose="02020404030301010803" pitchFamily="18" charset="0"/>
              </a:rPr>
              <a:t>Control variables: year fixed effects, gender, age groups, education, household size, presence of children aged &lt; 3.    (</a:t>
            </a:r>
            <a:r>
              <a:rPr lang="en-US" b="1" dirty="0">
                <a:solidFill>
                  <a:schemeClr val="bg2">
                    <a:lumMod val="10000"/>
                  </a:schemeClr>
                </a:solidFill>
                <a:latin typeface="Garamond" panose="02020404030301010803" pitchFamily="18" charset="0"/>
              </a:rPr>
              <a:t>EU-</a:t>
            </a:r>
            <a:r>
              <a:rPr lang="en-US" b="1" dirty="0" err="1">
                <a:solidFill>
                  <a:schemeClr val="bg2">
                    <a:lumMod val="10000"/>
                  </a:schemeClr>
                </a:solidFill>
                <a:latin typeface="Garamond" panose="02020404030301010803" pitchFamily="18" charset="0"/>
              </a:rPr>
              <a:t>Silc</a:t>
            </a:r>
            <a:r>
              <a:rPr lang="en-US" b="1" dirty="0">
                <a:solidFill>
                  <a:schemeClr val="bg2">
                    <a:lumMod val="10000"/>
                  </a:schemeClr>
                </a:solidFill>
                <a:latin typeface="Garamond" panose="02020404030301010803" pitchFamily="18" charset="0"/>
              </a:rPr>
              <a:t> </a:t>
            </a:r>
            <a:r>
              <a:rPr lang="en-US" sz="1800" b="1" dirty="0">
                <a:solidFill>
                  <a:schemeClr val="bg2">
                    <a:lumMod val="10000"/>
                  </a:schemeClr>
                </a:solidFill>
                <a:effectLst/>
                <a:latin typeface="Times New Roman" panose="02020603050405020304" pitchFamily="18" charset="0"/>
                <a:ea typeface="Times New Roman" panose="02020603050405020304" pitchFamily="18" charset="0"/>
              </a:rPr>
              <a:t>2004–2019</a:t>
            </a:r>
            <a:r>
              <a:rPr lang="en-US" sz="1800" dirty="0">
                <a:solidFill>
                  <a:schemeClr val="bg2">
                    <a:lumMod val="10000"/>
                  </a:schemeClr>
                </a:solidFill>
                <a:effectLst/>
                <a:latin typeface="Times New Roman" panose="02020603050405020304" pitchFamily="18" charset="0"/>
                <a:ea typeface="Times New Roman" panose="02020603050405020304" pitchFamily="18" charset="0"/>
              </a:rPr>
              <a:t>)</a:t>
            </a:r>
            <a:endParaRPr lang="it-IT" dirty="0">
              <a:solidFill>
                <a:schemeClr val="bg2">
                  <a:lumMod val="10000"/>
                </a:schemeClr>
              </a:solidFill>
              <a:latin typeface="Garamond" panose="02020404030301010803" pitchFamily="18" charset="0"/>
            </a:endParaRPr>
          </a:p>
        </p:txBody>
      </p:sp>
      <p:pic>
        <p:nvPicPr>
          <p:cNvPr id="12" name="Immagine 11">
            <a:extLst>
              <a:ext uri="{FF2B5EF4-FFF2-40B4-BE49-F238E27FC236}">
                <a16:creationId xmlns:a16="http://schemas.microsoft.com/office/drawing/2014/main" id="{F489808E-5A21-435B-92DC-50D93E948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880" y="2010077"/>
            <a:ext cx="17340048" cy="10027510"/>
          </a:xfrm>
          <a:prstGeom prst="rect">
            <a:avLst/>
          </a:prstGeom>
        </p:spPr>
      </p:pic>
      <p:sp>
        <p:nvSpPr>
          <p:cNvPr id="13" name="CasellaDiTesto 12">
            <a:extLst>
              <a:ext uri="{FF2B5EF4-FFF2-40B4-BE49-F238E27FC236}">
                <a16:creationId xmlns:a16="http://schemas.microsoft.com/office/drawing/2014/main" id="{63E1E3E2-80DE-4309-8E66-A59270D6088F}"/>
              </a:ext>
            </a:extLst>
          </p:cNvPr>
          <p:cNvSpPr txBox="1"/>
          <p:nvPr/>
        </p:nvSpPr>
        <p:spPr>
          <a:xfrm>
            <a:off x="13821588" y="1539177"/>
            <a:ext cx="7514412" cy="461665"/>
          </a:xfrm>
          <a:prstGeom prst="rect">
            <a:avLst/>
          </a:prstGeom>
          <a:noFill/>
        </p:spPr>
        <p:txBody>
          <a:bodyPr wrap="square" rtlCol="0">
            <a:spAutoFit/>
          </a:bodyPr>
          <a:lstStyle/>
          <a:p>
            <a:r>
              <a:rPr lang="it-IT" i="1" dirty="0"/>
              <a:t>Added worker </a:t>
            </a:r>
            <a:r>
              <a:rPr lang="it-IT" i="1" dirty="0" err="1"/>
              <a:t>effect</a:t>
            </a:r>
            <a:r>
              <a:rPr lang="it-IT" i="1" dirty="0"/>
              <a:t>: T-1 </a:t>
            </a:r>
            <a:r>
              <a:rPr lang="it-IT" i="1" dirty="0">
                <a:sym typeface="Wingdings" panose="05000000000000000000" pitchFamily="2" charset="2"/>
              </a:rPr>
              <a:t> T</a:t>
            </a:r>
            <a:endParaRPr lang="it-IT" i="1" dirty="0"/>
          </a:p>
        </p:txBody>
      </p:sp>
      <p:sp>
        <p:nvSpPr>
          <p:cNvPr id="14" name="CasellaDiTesto 13">
            <a:extLst>
              <a:ext uri="{FF2B5EF4-FFF2-40B4-BE49-F238E27FC236}">
                <a16:creationId xmlns:a16="http://schemas.microsoft.com/office/drawing/2014/main" id="{1E961036-A544-40D1-AF0C-50A02FAD1AC1}"/>
              </a:ext>
            </a:extLst>
          </p:cNvPr>
          <p:cNvSpPr txBox="1"/>
          <p:nvPr/>
        </p:nvSpPr>
        <p:spPr>
          <a:xfrm>
            <a:off x="18285005" y="7320791"/>
            <a:ext cx="4705624" cy="2308324"/>
          </a:xfrm>
          <a:prstGeom prst="rect">
            <a:avLst/>
          </a:prstGeom>
          <a:noFill/>
        </p:spPr>
        <p:txBody>
          <a:bodyPr wrap="square" rtlCol="0">
            <a:spAutoFit/>
          </a:bodyPr>
          <a:lstStyle/>
          <a:p>
            <a:pPr algn="l"/>
            <a:r>
              <a:rPr lang="en-US" dirty="0">
                <a:solidFill>
                  <a:schemeClr val="bg2">
                    <a:lumMod val="10000"/>
                  </a:schemeClr>
                </a:solidFill>
              </a:rPr>
              <a:t>1: Manager/Professionals </a:t>
            </a:r>
          </a:p>
          <a:p>
            <a:pPr algn="l"/>
            <a:r>
              <a:rPr lang="en-US" dirty="0">
                <a:solidFill>
                  <a:schemeClr val="bg2">
                    <a:lumMod val="10000"/>
                  </a:schemeClr>
                </a:solidFill>
              </a:rPr>
              <a:t>2: Technicians, Clerks, Skilled Service workers</a:t>
            </a:r>
          </a:p>
          <a:p>
            <a:pPr algn="l"/>
            <a:r>
              <a:rPr lang="en-US" dirty="0">
                <a:solidFill>
                  <a:schemeClr val="bg2">
                    <a:lumMod val="10000"/>
                  </a:schemeClr>
                </a:solidFill>
              </a:rPr>
              <a:t>3: Skilled Industrial workers</a:t>
            </a:r>
          </a:p>
          <a:p>
            <a:pPr algn="l"/>
            <a:r>
              <a:rPr lang="en-US" dirty="0">
                <a:solidFill>
                  <a:schemeClr val="bg2">
                    <a:lumMod val="10000"/>
                  </a:schemeClr>
                </a:solidFill>
              </a:rPr>
              <a:t>4: Unskilled workers </a:t>
            </a:r>
          </a:p>
          <a:p>
            <a:pPr algn="l"/>
            <a:r>
              <a:rPr lang="en-US" dirty="0">
                <a:solidFill>
                  <a:schemeClr val="bg2">
                    <a:lumMod val="10000"/>
                  </a:schemeClr>
                </a:solidFill>
              </a:rPr>
              <a:t>5: Self-Employed</a:t>
            </a:r>
            <a:endParaRPr lang="it-IT" dirty="0">
              <a:solidFill>
                <a:schemeClr val="bg2">
                  <a:lumMod val="10000"/>
                </a:schemeClr>
              </a:solidFill>
            </a:endParaRPr>
          </a:p>
        </p:txBody>
      </p:sp>
      <p:pic>
        <p:nvPicPr>
          <p:cNvPr id="6" name="Immagine 5">
            <a:extLst>
              <a:ext uri="{FF2B5EF4-FFF2-40B4-BE49-F238E27FC236}">
                <a16:creationId xmlns:a16="http://schemas.microsoft.com/office/drawing/2014/main" id="{BC408263-105D-4C32-9E2D-0E06CD6406F9}"/>
              </a:ext>
            </a:extLst>
          </p:cNvPr>
          <p:cNvPicPr>
            <a:picLocks noChangeAspect="1"/>
          </p:cNvPicPr>
          <p:nvPr/>
        </p:nvPicPr>
        <p:blipFill>
          <a:blip r:embed="rId4"/>
          <a:stretch>
            <a:fillRect/>
          </a:stretch>
        </p:blipFill>
        <p:spPr>
          <a:xfrm>
            <a:off x="17725324" y="10265460"/>
            <a:ext cx="3054396" cy="1535300"/>
          </a:xfrm>
          <a:prstGeom prst="rect">
            <a:avLst/>
          </a:prstGeom>
        </p:spPr>
      </p:pic>
      <p:cxnSp>
        <p:nvCxnSpPr>
          <p:cNvPr id="5" name="Connettore diritto 4">
            <a:extLst>
              <a:ext uri="{FF2B5EF4-FFF2-40B4-BE49-F238E27FC236}">
                <a16:creationId xmlns:a16="http://schemas.microsoft.com/office/drawing/2014/main" id="{1E21B89B-10AD-4F9E-AC32-099CF498AF30}"/>
              </a:ext>
            </a:extLst>
          </p:cNvPr>
          <p:cNvCxnSpPr/>
          <p:nvPr/>
        </p:nvCxnSpPr>
        <p:spPr>
          <a:xfrm>
            <a:off x="4127104" y="3545632"/>
            <a:ext cx="15985776"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25B5DFB8-31DE-47A6-8C41-C2F4BC515248}"/>
              </a:ext>
            </a:extLst>
          </p:cNvPr>
          <p:cNvCxnSpPr>
            <a:cxnSpLocks/>
          </p:cNvCxnSpPr>
          <p:nvPr/>
        </p:nvCxnSpPr>
        <p:spPr>
          <a:xfrm>
            <a:off x="4127104" y="8298160"/>
            <a:ext cx="13532076" cy="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B7EA7618-4929-45EF-98FD-986F42266A0D}"/>
              </a:ext>
            </a:extLst>
          </p:cNvPr>
          <p:cNvSpPr txBox="1"/>
          <p:nvPr/>
        </p:nvSpPr>
        <p:spPr>
          <a:xfrm>
            <a:off x="149289" y="4301161"/>
            <a:ext cx="339634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Barbieri, </a:t>
            </a:r>
            <a:r>
              <a:rPr lang="en-US" dirty="0" err="1">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Cutuli</a:t>
            </a:r>
            <a:r>
              <a:rPr lang="en-US"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 Scherer (forthcoming, 2023) </a:t>
            </a:r>
          </a:p>
          <a:p>
            <a:pPr algn="l"/>
            <a:r>
              <a:rPr lang="en-US" i="1"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In-work poverty in Western Europe. </a:t>
            </a:r>
            <a:r>
              <a:rPr lang="en-GB" i="1"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A longitudinal perspective</a:t>
            </a:r>
            <a:r>
              <a:rPr lang="en-GB" dirty="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rPr>
              <a:t>.</a:t>
            </a:r>
          </a:p>
          <a:p>
            <a:pPr marL="0" marR="0" indent="0" algn="l" defTabSz="825500" rtl="0" fontAlgn="auto" latinLnBrk="0" hangingPunct="0">
              <a:lnSpc>
                <a:spcPct val="100000"/>
              </a:lnSpc>
              <a:spcBef>
                <a:spcPts val="0"/>
              </a:spcBef>
              <a:spcAft>
                <a:spcPts val="0"/>
              </a:spcAft>
              <a:buClrTx/>
              <a:buSzTx/>
              <a:buFontTx/>
              <a:buNone/>
              <a:tabLst/>
            </a:pPr>
            <a:endParaRPr kumimoji="0" lang="it-IT" i="0" u="none" strike="noStrike" cap="none" spc="0" normalizeH="0" baseline="0" dirty="0">
              <a:ln>
                <a:noFill/>
              </a:ln>
              <a:solidFill>
                <a:schemeClr val="bg2">
                  <a:lumMod val="10000"/>
                </a:schemeClr>
              </a:solidFill>
              <a:effectLst/>
              <a:uFillTx/>
              <a:latin typeface="Arial" panose="020B0604020202020204" pitchFamily="34" charset="0"/>
              <a:cs typeface="Arial" panose="020B0604020202020204" pitchFamily="34" charset="0"/>
              <a:sym typeface="Proxima Nova"/>
            </a:endParaRPr>
          </a:p>
        </p:txBody>
      </p:sp>
      <p:sp>
        <p:nvSpPr>
          <p:cNvPr id="7" name="CasellaDiTesto 6">
            <a:extLst>
              <a:ext uri="{FF2B5EF4-FFF2-40B4-BE49-F238E27FC236}">
                <a16:creationId xmlns:a16="http://schemas.microsoft.com/office/drawing/2014/main" id="{8702E811-5B34-4B82-B131-61BB750A53BE}"/>
              </a:ext>
            </a:extLst>
          </p:cNvPr>
          <p:cNvSpPr txBox="1"/>
          <p:nvPr/>
        </p:nvSpPr>
        <p:spPr>
          <a:xfrm rot="19829010">
            <a:off x="101478" y="7244043"/>
            <a:ext cx="28207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Proxima Nova"/>
              </a:rPr>
              <a:t>Riduzione rischio IWP !!</a:t>
            </a:r>
          </a:p>
        </p:txBody>
      </p:sp>
    </p:spTree>
    <p:extLst>
      <p:ext uri="{BB962C8B-B14F-4D97-AF65-F5344CB8AC3E}">
        <p14:creationId xmlns:p14="http://schemas.microsoft.com/office/powerpoint/2010/main" val="2086257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92016" y="323474"/>
            <a:ext cx="18131120" cy="1446550"/>
          </a:xfrm>
          <a:prstGeom prst="rect">
            <a:avLst/>
          </a:prstGeom>
          <a:solidFill>
            <a:schemeClr val="bg1"/>
          </a:solidFill>
        </p:spPr>
        <p:txBody>
          <a:bodyPr wrap="square">
            <a:spAutoFit/>
          </a:bodyPr>
          <a:lstStyle/>
          <a:p>
            <a:r>
              <a:rPr lang="en-GB" sz="4400" b="1" dirty="0">
                <a:solidFill>
                  <a:schemeClr val="tx2">
                    <a:lumMod val="75000"/>
                  </a:schemeClr>
                </a:solidFill>
              </a:rPr>
              <a:t>IWP: AME </a:t>
            </a:r>
            <a:r>
              <a:rPr lang="en-GB" sz="4400" b="1" dirty="0"/>
              <a:t>H</a:t>
            </a:r>
            <a:r>
              <a:rPr lang="en-IE" sz="4400" b="1" dirty="0" err="1"/>
              <a:t>ousehold</a:t>
            </a:r>
            <a:r>
              <a:rPr lang="en-IE" sz="4400" b="1" dirty="0"/>
              <a:t> changing employment patterns-  </a:t>
            </a:r>
            <a:r>
              <a:rPr lang="en-IE" sz="4400" b="1" dirty="0">
                <a:highlight>
                  <a:srgbClr val="FFFF00"/>
                </a:highlight>
              </a:rPr>
              <a:t>extensive</a:t>
            </a:r>
            <a:r>
              <a:rPr lang="en-IE" sz="4400" b="1" dirty="0"/>
              <a:t> margins of work</a:t>
            </a:r>
            <a:endParaRPr lang="it-IT" sz="4400" b="1" dirty="0">
              <a:solidFill>
                <a:schemeClr val="tx2">
                  <a:lumMod val="75000"/>
                </a:schemeClr>
              </a:solidFill>
            </a:endParaRPr>
          </a:p>
        </p:txBody>
      </p:sp>
      <p:sp>
        <p:nvSpPr>
          <p:cNvPr id="2" name="CasellaDiTesto 1">
            <a:extLst>
              <a:ext uri="{FF2B5EF4-FFF2-40B4-BE49-F238E27FC236}">
                <a16:creationId xmlns:a16="http://schemas.microsoft.com/office/drawing/2014/main" id="{9B833759-9076-4F90-A10F-006FE122F80F}"/>
              </a:ext>
            </a:extLst>
          </p:cNvPr>
          <p:cNvSpPr txBox="1"/>
          <p:nvPr/>
        </p:nvSpPr>
        <p:spPr>
          <a:xfrm>
            <a:off x="11392103" y="12770531"/>
            <a:ext cx="255430" cy="430887"/>
          </a:xfrm>
          <a:prstGeom prst="rect">
            <a:avLst/>
          </a:prstGeom>
          <a:solidFill>
            <a:schemeClr val="bg1"/>
          </a:solidFill>
        </p:spPr>
        <p:txBody>
          <a:bodyPr wrap="square" rtlCol="0">
            <a:spAutoFit/>
          </a:bodyPr>
          <a:lstStyle/>
          <a:p>
            <a:endParaRPr lang="it-IT" sz="2200" dirty="0"/>
          </a:p>
        </p:txBody>
      </p:sp>
      <p:sp>
        <p:nvSpPr>
          <p:cNvPr id="11" name="Rettangolo 10">
            <a:extLst>
              <a:ext uri="{FF2B5EF4-FFF2-40B4-BE49-F238E27FC236}">
                <a16:creationId xmlns:a16="http://schemas.microsoft.com/office/drawing/2014/main" id="{D83022D4-3846-4C92-8CA4-DF33E801A298}"/>
              </a:ext>
            </a:extLst>
          </p:cNvPr>
          <p:cNvSpPr/>
          <p:nvPr/>
        </p:nvSpPr>
        <p:spPr>
          <a:xfrm>
            <a:off x="3695056" y="11631756"/>
            <a:ext cx="17125040" cy="1569660"/>
          </a:xfrm>
          <a:prstGeom prst="rect">
            <a:avLst/>
          </a:prstGeom>
        </p:spPr>
        <p:txBody>
          <a:bodyPr wrap="square">
            <a:spAutoFit/>
          </a:bodyPr>
          <a:lstStyle/>
          <a:p>
            <a:pPr algn="just"/>
            <a:r>
              <a:rPr lang="en-US" dirty="0">
                <a:latin typeface="Garamond" panose="02020404030301010803" pitchFamily="18" charset="0"/>
              </a:rPr>
              <a:t>AME of household level longitudinal employment patterns. Pooled RE LPMs with country fixed effects, interacting period fixed effects and longitudinal employment patterns (One worker (ref.cat.); </a:t>
            </a:r>
            <a:r>
              <a:rPr lang="en-US" b="1" dirty="0">
                <a:latin typeface="Garamond" panose="02020404030301010803" pitchFamily="18" charset="0"/>
              </a:rPr>
              <a:t>Two workers along the entire obs. window; Shifting from one to two standard workers; Shifting from one to two workers, one of them in NSE</a:t>
            </a:r>
            <a:r>
              <a:rPr lang="en-US" dirty="0">
                <a:latin typeface="Garamond" panose="02020404030301010803" pitchFamily="18" charset="0"/>
              </a:rPr>
              <a:t>) Control variables: year fixed effects, gender, age groups, education, household size, presence of children aged &lt; 3.</a:t>
            </a:r>
            <a:endParaRPr lang="it-IT" dirty="0">
              <a:latin typeface="Garamond" panose="02020404030301010803" pitchFamily="18" charset="0"/>
            </a:endParaRPr>
          </a:p>
        </p:txBody>
      </p:sp>
      <p:pic>
        <p:nvPicPr>
          <p:cNvPr id="9" name="Immagine 8">
            <a:extLst>
              <a:ext uri="{FF2B5EF4-FFF2-40B4-BE49-F238E27FC236}">
                <a16:creationId xmlns:a16="http://schemas.microsoft.com/office/drawing/2014/main" id="{DC66D762-2AB3-43BF-ABEF-DBED017D3722}"/>
              </a:ext>
            </a:extLst>
          </p:cNvPr>
          <p:cNvPicPr>
            <a:picLocks noChangeAspect="1"/>
          </p:cNvPicPr>
          <p:nvPr/>
        </p:nvPicPr>
        <p:blipFill>
          <a:blip r:embed="rId3"/>
          <a:stretch>
            <a:fillRect/>
          </a:stretch>
        </p:blipFill>
        <p:spPr>
          <a:xfrm>
            <a:off x="5279232" y="1830531"/>
            <a:ext cx="14113568" cy="9740718"/>
          </a:xfrm>
          <a:prstGeom prst="rect">
            <a:avLst/>
          </a:prstGeom>
        </p:spPr>
      </p:pic>
      <p:sp>
        <p:nvSpPr>
          <p:cNvPr id="6" name="CasellaDiTesto 5">
            <a:extLst>
              <a:ext uri="{FF2B5EF4-FFF2-40B4-BE49-F238E27FC236}">
                <a16:creationId xmlns:a16="http://schemas.microsoft.com/office/drawing/2014/main" id="{BBEED314-33C9-48DE-8B17-B5FFB48DFC80}"/>
              </a:ext>
            </a:extLst>
          </p:cNvPr>
          <p:cNvSpPr txBox="1"/>
          <p:nvPr/>
        </p:nvSpPr>
        <p:spPr>
          <a:xfrm rot="19829010">
            <a:off x="2284655" y="5639178"/>
            <a:ext cx="28207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Proxima Nova"/>
              </a:rPr>
              <a:t>Riduzione rischio IWP !!</a:t>
            </a:r>
          </a:p>
        </p:txBody>
      </p:sp>
    </p:spTree>
    <p:extLst>
      <p:ext uri="{BB962C8B-B14F-4D97-AF65-F5344CB8AC3E}">
        <p14:creationId xmlns:p14="http://schemas.microsoft.com/office/powerpoint/2010/main" val="284242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42928" y="-134649"/>
            <a:ext cx="18793072" cy="1594091"/>
          </a:xfrm>
          <a:prstGeom prst="rect">
            <a:avLst/>
          </a:prstGeom>
          <a:noFill/>
        </p:spPr>
        <p:txBody>
          <a:bodyPr wrap="square" rtlCol="0">
            <a:spAutoFit/>
          </a:bodyPr>
          <a:lstStyle/>
          <a:p>
            <a:pPr>
              <a:lnSpc>
                <a:spcPct val="107000"/>
              </a:lnSpc>
              <a:spcAft>
                <a:spcPts val="1600"/>
              </a:spcAft>
            </a:pPr>
            <a:r>
              <a:rPr lang="en-GB" sz="4000" b="1" dirty="0">
                <a:latin typeface="Garamond" panose="02020404030301010803" pitchFamily="18" charset="0"/>
              </a:rPr>
              <a:t>    IWP risks (pred.) – </a:t>
            </a:r>
            <a:r>
              <a:rPr lang="en-GB" sz="4000" b="1" dirty="0">
                <a:highlight>
                  <a:srgbClr val="FFFF00"/>
                </a:highlight>
                <a:latin typeface="Garamond" panose="02020404030301010803" pitchFamily="18" charset="0"/>
              </a:rPr>
              <a:t>Intensive </a:t>
            </a:r>
            <a:r>
              <a:rPr lang="en-GB" sz="4000" b="1" dirty="0">
                <a:latin typeface="Garamond" panose="02020404030301010803" pitchFamily="18" charset="0"/>
              </a:rPr>
              <a:t>margins of HH labour supply</a:t>
            </a:r>
          </a:p>
          <a:p>
            <a:pPr>
              <a:lnSpc>
                <a:spcPct val="107000"/>
              </a:lnSpc>
              <a:spcAft>
                <a:spcPts val="1600"/>
              </a:spcAft>
            </a:pPr>
            <a:r>
              <a:rPr lang="en-GB" sz="4000" b="1" dirty="0">
                <a:latin typeface="Garamond" panose="02020404030301010803" pitchFamily="18" charset="0"/>
              </a:rPr>
              <a:t> </a:t>
            </a:r>
            <a:r>
              <a:rPr lang="en-GB" sz="3200" b="1" dirty="0">
                <a:latin typeface="Garamond" panose="02020404030301010803" pitchFamily="18" charset="0"/>
              </a:rPr>
              <a:t>The role of changing </a:t>
            </a:r>
            <a:r>
              <a:rPr lang="en-GB" sz="3200" b="1" i="1" dirty="0">
                <a:solidFill>
                  <a:schemeClr val="accent3">
                    <a:lumMod val="75000"/>
                  </a:schemeClr>
                </a:solidFill>
                <a:latin typeface="Garamond" panose="02020404030301010803" pitchFamily="18" charset="0"/>
              </a:rPr>
              <a:t>(t-1=1 worker </a:t>
            </a:r>
            <a:r>
              <a:rPr lang="en-GB" sz="2000" b="1" i="1" dirty="0">
                <a:solidFill>
                  <a:schemeClr val="accent3">
                    <a:lumMod val="75000"/>
                  </a:schemeClr>
                </a:solidFill>
                <a:latin typeface="Elephant" panose="02020904090505020303" pitchFamily="18" charset="0"/>
                <a:sym typeface="Wingdings" panose="05000000000000000000" pitchFamily="2" charset="2"/>
              </a:rPr>
              <a:t></a:t>
            </a:r>
            <a:r>
              <a:rPr lang="en-GB" sz="2000" b="1" i="1" dirty="0">
                <a:solidFill>
                  <a:schemeClr val="accent3">
                    <a:lumMod val="75000"/>
                  </a:schemeClr>
                </a:solidFill>
                <a:latin typeface="Elephant" panose="02020904090505020303" pitchFamily="18" charset="0"/>
              </a:rPr>
              <a:t> </a:t>
            </a:r>
            <a:r>
              <a:rPr lang="en-GB" sz="3200" b="1" i="1" dirty="0">
                <a:solidFill>
                  <a:schemeClr val="accent3">
                    <a:lumMod val="75000"/>
                  </a:schemeClr>
                </a:solidFill>
                <a:latin typeface="Garamond" panose="02020404030301010803" pitchFamily="18" charset="0"/>
              </a:rPr>
              <a:t>t=2 </a:t>
            </a:r>
            <a:r>
              <a:rPr lang="en-GB" sz="3200" b="1" i="1" dirty="0" err="1">
                <a:solidFill>
                  <a:schemeClr val="accent3">
                    <a:lumMod val="75000"/>
                  </a:schemeClr>
                </a:solidFill>
                <a:latin typeface="Garamond" panose="02020404030301010803" pitchFamily="18" charset="0"/>
              </a:rPr>
              <a:t>wrks</a:t>
            </a:r>
            <a:r>
              <a:rPr lang="en-GB" sz="3200" b="1" i="1" dirty="0">
                <a:solidFill>
                  <a:schemeClr val="accent3">
                    <a:lumMod val="75000"/>
                  </a:schemeClr>
                </a:solidFill>
                <a:latin typeface="Garamond" panose="02020404030301010803" pitchFamily="18" charset="0"/>
              </a:rPr>
              <a:t>)</a:t>
            </a:r>
            <a:r>
              <a:rPr lang="en-GB" sz="3200" i="1" dirty="0">
                <a:solidFill>
                  <a:schemeClr val="accent3">
                    <a:lumMod val="75000"/>
                  </a:schemeClr>
                </a:solidFill>
                <a:latin typeface="Garamond" panose="02020404030301010803" pitchFamily="18" charset="0"/>
              </a:rPr>
              <a:t> </a:t>
            </a:r>
            <a:r>
              <a:rPr lang="en-GB" sz="3200" b="1" dirty="0">
                <a:latin typeface="Garamond" panose="02020404030301010803" pitchFamily="18" charset="0"/>
              </a:rPr>
              <a:t>HH work intensity </a:t>
            </a:r>
            <a:r>
              <a:rPr lang="en-GB" dirty="0">
                <a:latin typeface="Garamond" panose="02020404030301010803" pitchFamily="18" charset="0"/>
              </a:rPr>
              <a:t>(HH work intensity: </a:t>
            </a:r>
            <a:r>
              <a:rPr lang="en-GB" b="1" dirty="0">
                <a:latin typeface="Garamond" panose="02020404030301010803" pitchFamily="18" charset="0"/>
              </a:rPr>
              <a:t>months worked /</a:t>
            </a:r>
            <a:r>
              <a:rPr lang="en-GB" dirty="0">
                <a:latin typeface="Garamond" panose="02020404030301010803" pitchFamily="18" charset="0"/>
              </a:rPr>
              <a:t> 2 if </a:t>
            </a:r>
            <a:r>
              <a:rPr lang="en-GB" dirty="0" err="1">
                <a:latin typeface="Garamond" panose="02020404030301010803" pitchFamily="18" charset="0"/>
              </a:rPr>
              <a:t>nwrk</a:t>
            </a:r>
            <a:r>
              <a:rPr lang="en-GB" dirty="0">
                <a:latin typeface="Garamond" panose="02020404030301010803" pitchFamily="18" charset="0"/>
              </a:rPr>
              <a:t> = 2)</a:t>
            </a:r>
          </a:p>
        </p:txBody>
      </p:sp>
      <p:pic>
        <p:nvPicPr>
          <p:cNvPr id="2" name="Immagine 1">
            <a:extLst>
              <a:ext uri="{FF2B5EF4-FFF2-40B4-BE49-F238E27FC236}">
                <a16:creationId xmlns:a16="http://schemas.microsoft.com/office/drawing/2014/main" id="{948D3D12-CA81-40FB-B34F-53F0F4C009B0}"/>
              </a:ext>
            </a:extLst>
          </p:cNvPr>
          <p:cNvPicPr>
            <a:picLocks noChangeAspect="1"/>
          </p:cNvPicPr>
          <p:nvPr/>
        </p:nvPicPr>
        <p:blipFill>
          <a:blip r:embed="rId3"/>
          <a:stretch>
            <a:fillRect/>
          </a:stretch>
        </p:blipFill>
        <p:spPr>
          <a:xfrm>
            <a:off x="3162300" y="1517289"/>
            <a:ext cx="18028878" cy="11982022"/>
          </a:xfrm>
          <a:prstGeom prst="rect">
            <a:avLst/>
          </a:prstGeom>
        </p:spPr>
      </p:pic>
      <p:cxnSp>
        <p:nvCxnSpPr>
          <p:cNvPr id="6" name="Connettore 2 5">
            <a:extLst>
              <a:ext uri="{FF2B5EF4-FFF2-40B4-BE49-F238E27FC236}">
                <a16:creationId xmlns:a16="http://schemas.microsoft.com/office/drawing/2014/main" id="{1AACFC7E-238C-4C07-9C41-4388AE3D726C}"/>
              </a:ext>
            </a:extLst>
          </p:cNvPr>
          <p:cNvCxnSpPr>
            <a:cxnSpLocks/>
          </p:cNvCxnSpPr>
          <p:nvPr/>
        </p:nvCxnSpPr>
        <p:spPr>
          <a:xfrm>
            <a:off x="7007424" y="5129808"/>
            <a:ext cx="230425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A46A7B39-EBC8-439C-8A6F-61C5038C9E6E}"/>
              </a:ext>
            </a:extLst>
          </p:cNvPr>
          <p:cNvCxnSpPr>
            <a:cxnSpLocks/>
          </p:cNvCxnSpPr>
          <p:nvPr/>
        </p:nvCxnSpPr>
        <p:spPr>
          <a:xfrm>
            <a:off x="17808625" y="5034036"/>
            <a:ext cx="249490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rotWithShape="1">
          <a:blip r:embed="rId4"/>
          <a:srcRect l="8314" t="5548" r="22207"/>
          <a:stretch/>
        </p:blipFill>
        <p:spPr>
          <a:xfrm>
            <a:off x="4835764" y="2676225"/>
            <a:ext cx="534302" cy="1316530"/>
          </a:xfrm>
          <a:prstGeom prst="rect">
            <a:avLst/>
          </a:prstGeom>
        </p:spPr>
      </p:pic>
      <p:pic>
        <p:nvPicPr>
          <p:cNvPr id="7" name="Immagine 6"/>
          <p:cNvPicPr>
            <a:picLocks noChangeAspect="1"/>
          </p:cNvPicPr>
          <p:nvPr/>
        </p:nvPicPr>
        <p:blipFill rotWithShape="1">
          <a:blip r:embed="rId5"/>
          <a:srcRect l="11147" t="2755" b="8661"/>
          <a:stretch/>
        </p:blipFill>
        <p:spPr>
          <a:xfrm>
            <a:off x="2690587" y="4861971"/>
            <a:ext cx="1004470" cy="1173666"/>
          </a:xfrm>
          <a:prstGeom prst="rect">
            <a:avLst/>
          </a:prstGeom>
        </p:spPr>
      </p:pic>
      <p:sp>
        <p:nvSpPr>
          <p:cNvPr id="9" name="Ovale 8"/>
          <p:cNvSpPr/>
          <p:nvPr/>
        </p:nvSpPr>
        <p:spPr>
          <a:xfrm>
            <a:off x="7727504" y="6425952"/>
            <a:ext cx="1872208" cy="7559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800"/>
          </a:p>
        </p:txBody>
      </p:sp>
      <p:sp>
        <p:nvSpPr>
          <p:cNvPr id="3" name="CasellaDiTesto 2"/>
          <p:cNvSpPr txBox="1"/>
          <p:nvPr/>
        </p:nvSpPr>
        <p:spPr>
          <a:xfrm>
            <a:off x="5387346" y="2842047"/>
            <a:ext cx="3312368" cy="492443"/>
          </a:xfrm>
          <a:prstGeom prst="rect">
            <a:avLst/>
          </a:prstGeom>
          <a:noFill/>
        </p:spPr>
        <p:txBody>
          <a:bodyPr wrap="square" rtlCol="0">
            <a:spAutoFit/>
          </a:bodyPr>
          <a:lstStyle/>
          <a:p>
            <a:r>
              <a:rPr lang="it-IT" sz="2600" dirty="0"/>
              <a:t>The single </a:t>
            </a:r>
            <a:r>
              <a:rPr lang="it-IT" sz="2600" dirty="0" err="1"/>
              <a:t>earner</a:t>
            </a:r>
            <a:r>
              <a:rPr lang="it-IT" sz="2600" dirty="0"/>
              <a:t> HH</a:t>
            </a:r>
          </a:p>
        </p:txBody>
      </p:sp>
      <p:sp>
        <p:nvSpPr>
          <p:cNvPr id="10" name="CasellaDiTesto 9"/>
          <p:cNvSpPr txBox="1"/>
          <p:nvPr/>
        </p:nvSpPr>
        <p:spPr>
          <a:xfrm>
            <a:off x="2256718" y="6093484"/>
            <a:ext cx="1872208" cy="1292662"/>
          </a:xfrm>
          <a:prstGeom prst="rect">
            <a:avLst/>
          </a:prstGeom>
          <a:noFill/>
        </p:spPr>
        <p:txBody>
          <a:bodyPr wrap="square" rtlCol="0">
            <a:spAutoFit/>
          </a:bodyPr>
          <a:lstStyle/>
          <a:p>
            <a:r>
              <a:rPr lang="it-IT" sz="2600" b="1" dirty="0"/>
              <a:t>The </a:t>
            </a:r>
            <a:r>
              <a:rPr lang="it-IT" sz="2600" b="1" dirty="0" err="1"/>
              <a:t>dual</a:t>
            </a:r>
            <a:r>
              <a:rPr lang="it-IT" sz="2600" b="1" dirty="0"/>
              <a:t> </a:t>
            </a:r>
          </a:p>
          <a:p>
            <a:r>
              <a:rPr lang="it-IT" sz="2600" b="1" dirty="0" err="1"/>
              <a:t>earner</a:t>
            </a:r>
            <a:r>
              <a:rPr lang="it-IT" sz="2600" b="1" dirty="0"/>
              <a:t> HH</a:t>
            </a:r>
          </a:p>
        </p:txBody>
      </p:sp>
      <p:sp>
        <p:nvSpPr>
          <p:cNvPr id="11" name="CasellaDiTesto 10">
            <a:extLst>
              <a:ext uri="{FF2B5EF4-FFF2-40B4-BE49-F238E27FC236}">
                <a16:creationId xmlns:a16="http://schemas.microsoft.com/office/drawing/2014/main" id="{AA069A6C-2D69-4ACF-AE72-37E581471C79}"/>
              </a:ext>
            </a:extLst>
          </p:cNvPr>
          <p:cNvSpPr txBox="1"/>
          <p:nvPr/>
        </p:nvSpPr>
        <p:spPr>
          <a:xfrm rot="19829010">
            <a:off x="1096160" y="3427161"/>
            <a:ext cx="282079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Proxima Nova"/>
              </a:rPr>
              <a:t>Rischio IWP !!</a:t>
            </a:r>
          </a:p>
        </p:txBody>
      </p:sp>
    </p:spTree>
    <p:extLst>
      <p:ext uri="{BB962C8B-B14F-4D97-AF65-F5344CB8AC3E}">
        <p14:creationId xmlns:p14="http://schemas.microsoft.com/office/powerpoint/2010/main" val="386582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36" name="Descrizione delle fonti impiegate e del campione di riferimento"/>
          <p:cNvSpPr txBox="1">
            <a:spLocks noGrp="1"/>
          </p:cNvSpPr>
          <p:nvPr>
            <p:ph type="body" idx="23"/>
          </p:nvPr>
        </p:nvSpPr>
        <p:spPr>
          <a:xfrm>
            <a:off x="5857802" y="7589842"/>
            <a:ext cx="12668396" cy="1574801"/>
          </a:xfrm>
          <a:prstGeom prst="rect">
            <a:avLst/>
          </a:prstGeom>
        </p:spPr>
        <p:txBody>
          <a:bodyPr/>
          <a:lstStyle/>
          <a:p>
            <a:r>
              <a:t>Descrizione delle fonti impiegate e del campione di riferimento</a:t>
            </a:r>
          </a:p>
        </p:txBody>
      </p:sp>
      <p:sp>
        <p:nvSpPr>
          <p:cNvPr id="337" name="Dati e Metodi"/>
          <p:cNvSpPr txBox="1">
            <a:spLocks noGrp="1"/>
          </p:cNvSpPr>
          <p:nvPr>
            <p:ph type="body" idx="24"/>
          </p:nvPr>
        </p:nvSpPr>
        <p:spPr>
          <a:prstGeom prst="rect">
            <a:avLst/>
          </a:prstGeom>
        </p:spPr>
        <p:txBody>
          <a:bodyPr/>
          <a:lstStyle/>
          <a:p>
            <a:r>
              <a:t>Dati e Metodi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ALARI IN TRENTINO"/>
          <p:cNvSpPr txBox="1">
            <a:spLocks noGrp="1"/>
          </p:cNvSpPr>
          <p:nvPr>
            <p:ph type="body" idx="22"/>
          </p:nvPr>
        </p:nvSpPr>
        <p:spPr>
          <a:prstGeom prst="rect">
            <a:avLst/>
          </a:prstGeom>
        </p:spPr>
        <p:txBody>
          <a:bodyPr/>
          <a:lstStyle/>
          <a:p>
            <a:r>
              <a:t>SALARI IN TRENTINO</a:t>
            </a:r>
          </a:p>
        </p:txBody>
      </p:sp>
      <p:sp>
        <p:nvSpPr>
          <p:cNvPr id="227" name="INDICE"/>
          <p:cNvSpPr txBox="1">
            <a:spLocks noGrp="1"/>
          </p:cNvSpPr>
          <p:nvPr>
            <p:ph type="body" idx="23"/>
          </p:nvPr>
        </p:nvSpPr>
        <p:spPr>
          <a:prstGeom prst="rect">
            <a:avLst/>
          </a:prstGeom>
        </p:spPr>
        <p:txBody>
          <a:bodyPr/>
          <a:lstStyle/>
          <a:p>
            <a:r>
              <a:t>INDICE</a:t>
            </a:r>
          </a:p>
        </p:txBody>
      </p:sp>
      <p:sp>
        <p:nvSpPr>
          <p:cNvPr id="228"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29" name="INTRODUZIONE"/>
          <p:cNvSpPr txBox="1">
            <a:spLocks noGrp="1"/>
          </p:cNvSpPr>
          <p:nvPr>
            <p:ph type="body" idx="24"/>
          </p:nvPr>
        </p:nvSpPr>
        <p:spPr>
          <a:prstGeom prst="rect">
            <a:avLst/>
          </a:prstGeom>
        </p:spPr>
        <p:txBody>
          <a:bodyPr/>
          <a:lstStyle/>
          <a:p>
            <a:r>
              <a:t>INTRODUZIONE</a:t>
            </a:r>
          </a:p>
        </p:txBody>
      </p:sp>
      <p:sp>
        <p:nvSpPr>
          <p:cNvPr id="230" name="Andamenti aggregati del mercato del lavoro"/>
          <p:cNvSpPr txBox="1">
            <a:spLocks noGrp="1"/>
          </p:cNvSpPr>
          <p:nvPr>
            <p:ph type="body" idx="25"/>
          </p:nvPr>
        </p:nvSpPr>
        <p:spPr>
          <a:prstGeom prst="rect">
            <a:avLst/>
          </a:prstGeom>
        </p:spPr>
        <p:txBody>
          <a:bodyPr/>
          <a:lstStyle>
            <a:lvl1pPr marL="0" indent="0">
              <a:spcBef>
                <a:spcPts val="0"/>
              </a:spcBef>
              <a:buSzTx/>
              <a:buNone/>
              <a:defRPr sz="3200">
                <a:solidFill>
                  <a:srgbClr val="5E5E5E"/>
                </a:solidFill>
                <a:latin typeface="+mj-lt"/>
                <a:ea typeface="+mj-ea"/>
                <a:cs typeface="+mj-cs"/>
                <a:sym typeface="Proxima Nova"/>
              </a:defRPr>
            </a:lvl1pPr>
          </a:lstStyle>
          <a:p>
            <a:r>
              <a:t>Andamenti aggregati del mercato del lavoro</a:t>
            </a:r>
          </a:p>
        </p:txBody>
      </p:sp>
      <p:sp>
        <p:nvSpPr>
          <p:cNvPr id="231" name="01"/>
          <p:cNvSpPr txBox="1">
            <a:spLocks noGrp="1"/>
          </p:cNvSpPr>
          <p:nvPr>
            <p:ph type="body" idx="26"/>
          </p:nvPr>
        </p:nvSpPr>
        <p:spPr>
          <a:prstGeom prst="rect">
            <a:avLst/>
          </a:prstGeom>
        </p:spPr>
        <p:txBody>
          <a:bodyPr/>
          <a:lstStyle/>
          <a:p>
            <a:r>
              <a:t>01</a:t>
            </a:r>
          </a:p>
        </p:txBody>
      </p:sp>
      <p:sp>
        <p:nvSpPr>
          <p:cNvPr id="232" name="RISULTATI"/>
          <p:cNvSpPr txBox="1">
            <a:spLocks noGrp="1"/>
          </p:cNvSpPr>
          <p:nvPr>
            <p:ph type="body" idx="27"/>
          </p:nvPr>
        </p:nvSpPr>
        <p:spPr>
          <a:prstGeom prst="rect">
            <a:avLst/>
          </a:prstGeom>
        </p:spPr>
        <p:txBody>
          <a:bodyPr/>
          <a:lstStyle/>
          <a:p>
            <a:r>
              <a:t>RISULTATI</a:t>
            </a:r>
          </a:p>
        </p:txBody>
      </p:sp>
      <p:sp>
        <p:nvSpPr>
          <p:cNvPr id="233" name="Salari e rischi del mercato del lavoro in Trentino e oltre"/>
          <p:cNvSpPr txBox="1">
            <a:spLocks noGrp="1"/>
          </p:cNvSpPr>
          <p:nvPr>
            <p:ph type="body" idx="28"/>
          </p:nvPr>
        </p:nvSpPr>
        <p:spPr>
          <a:prstGeom prst="rect">
            <a:avLst/>
          </a:prstGeom>
        </p:spPr>
        <p:txBody>
          <a:bodyPr/>
          <a:lstStyle>
            <a:lvl1pPr marL="0" indent="0">
              <a:spcBef>
                <a:spcPts val="0"/>
              </a:spcBef>
              <a:buSzTx/>
              <a:buNone/>
              <a:defRPr sz="3200">
                <a:solidFill>
                  <a:srgbClr val="5E5E5E"/>
                </a:solidFill>
                <a:latin typeface="+mj-lt"/>
                <a:ea typeface="+mj-ea"/>
                <a:cs typeface="+mj-cs"/>
                <a:sym typeface="Proxima Nova"/>
              </a:defRPr>
            </a:lvl1pPr>
          </a:lstStyle>
          <a:p>
            <a:r>
              <a:rPr dirty="0" err="1"/>
              <a:t>Salari</a:t>
            </a:r>
            <a:r>
              <a:rPr dirty="0"/>
              <a:t> e </a:t>
            </a:r>
            <a:r>
              <a:rPr dirty="0" err="1"/>
              <a:t>rischi</a:t>
            </a:r>
            <a:r>
              <a:rPr dirty="0"/>
              <a:t> del </a:t>
            </a:r>
            <a:r>
              <a:rPr dirty="0" err="1"/>
              <a:t>mercato</a:t>
            </a:r>
            <a:r>
              <a:rPr dirty="0"/>
              <a:t> del </a:t>
            </a:r>
            <a:r>
              <a:rPr dirty="0" err="1"/>
              <a:t>lavoro</a:t>
            </a:r>
            <a:r>
              <a:rPr dirty="0"/>
              <a:t> in Trentino e </a:t>
            </a:r>
            <a:r>
              <a:rPr dirty="0" err="1"/>
              <a:t>oltre</a:t>
            </a:r>
            <a:r>
              <a:rPr lang="it-IT" dirty="0"/>
              <a:t> (IWP)</a:t>
            </a:r>
            <a:endParaRPr dirty="0"/>
          </a:p>
        </p:txBody>
      </p:sp>
      <p:sp>
        <p:nvSpPr>
          <p:cNvPr id="234" name="03"/>
          <p:cNvSpPr txBox="1">
            <a:spLocks noGrp="1"/>
          </p:cNvSpPr>
          <p:nvPr>
            <p:ph type="body" idx="29"/>
          </p:nvPr>
        </p:nvSpPr>
        <p:spPr>
          <a:prstGeom prst="rect">
            <a:avLst/>
          </a:prstGeom>
        </p:spPr>
        <p:txBody>
          <a:bodyPr/>
          <a:lstStyle/>
          <a:p>
            <a:r>
              <a:t>03</a:t>
            </a:r>
          </a:p>
        </p:txBody>
      </p:sp>
      <p:sp>
        <p:nvSpPr>
          <p:cNvPr id="235" name="DATI E METODI"/>
          <p:cNvSpPr txBox="1">
            <a:spLocks noGrp="1"/>
          </p:cNvSpPr>
          <p:nvPr>
            <p:ph type="body" idx="30"/>
          </p:nvPr>
        </p:nvSpPr>
        <p:spPr>
          <a:prstGeom prst="rect">
            <a:avLst/>
          </a:prstGeom>
        </p:spPr>
        <p:txBody>
          <a:bodyPr/>
          <a:lstStyle/>
          <a:p>
            <a:r>
              <a:t>DATI E METODI</a:t>
            </a:r>
          </a:p>
        </p:txBody>
      </p:sp>
      <p:sp>
        <p:nvSpPr>
          <p:cNvPr id="236" name="Descrizione delle fonti impiegate e del campione di riferimento"/>
          <p:cNvSpPr txBox="1">
            <a:spLocks noGrp="1"/>
          </p:cNvSpPr>
          <p:nvPr>
            <p:ph type="body" idx="31"/>
          </p:nvPr>
        </p:nvSpPr>
        <p:spPr>
          <a:prstGeom prst="rect">
            <a:avLst/>
          </a:prstGeom>
        </p:spPr>
        <p:txBody>
          <a:bodyPr/>
          <a:lstStyle>
            <a:lvl1pPr marL="0" indent="0" defTabSz="800735">
              <a:spcBef>
                <a:spcPts val="0"/>
              </a:spcBef>
              <a:buSzTx/>
              <a:buNone/>
              <a:defRPr sz="3104">
                <a:solidFill>
                  <a:srgbClr val="5E5E5E"/>
                </a:solidFill>
                <a:latin typeface="+mj-lt"/>
                <a:ea typeface="+mj-ea"/>
                <a:cs typeface="+mj-cs"/>
                <a:sym typeface="Proxima Nova"/>
              </a:defRPr>
            </a:lvl1pPr>
          </a:lstStyle>
          <a:p>
            <a:r>
              <a:t>Descrizione delle fonti impiegate e del campione di riferimento</a:t>
            </a:r>
          </a:p>
        </p:txBody>
      </p:sp>
      <p:sp>
        <p:nvSpPr>
          <p:cNvPr id="237" name="02"/>
          <p:cNvSpPr txBox="1">
            <a:spLocks noGrp="1"/>
          </p:cNvSpPr>
          <p:nvPr>
            <p:ph type="body" idx="32"/>
          </p:nvPr>
        </p:nvSpPr>
        <p:spPr>
          <a:prstGeom prst="rect">
            <a:avLst/>
          </a:prstGeom>
        </p:spPr>
        <p:txBody>
          <a:bodyPr/>
          <a:lstStyle/>
          <a:p>
            <a:r>
              <a:t>02</a:t>
            </a:r>
          </a:p>
        </p:txBody>
      </p:sp>
      <p:sp>
        <p:nvSpPr>
          <p:cNvPr id="238" name="CONCLUSIONI"/>
          <p:cNvSpPr txBox="1">
            <a:spLocks noGrp="1"/>
          </p:cNvSpPr>
          <p:nvPr>
            <p:ph type="body" idx="33"/>
          </p:nvPr>
        </p:nvSpPr>
        <p:spPr>
          <a:prstGeom prst="rect">
            <a:avLst/>
          </a:prstGeom>
        </p:spPr>
        <p:txBody>
          <a:bodyPr/>
          <a:lstStyle/>
          <a:p>
            <a:r>
              <a:t>CONCLUSIONI  </a:t>
            </a:r>
          </a:p>
        </p:txBody>
      </p:sp>
      <p:sp>
        <p:nvSpPr>
          <p:cNvPr id="239" name="Monitorare le diseguaglianze e come farlo al meglio"/>
          <p:cNvSpPr txBox="1">
            <a:spLocks noGrp="1"/>
          </p:cNvSpPr>
          <p:nvPr>
            <p:ph type="body" idx="34"/>
          </p:nvPr>
        </p:nvSpPr>
        <p:spPr>
          <a:prstGeom prst="rect">
            <a:avLst/>
          </a:prstGeom>
        </p:spPr>
        <p:txBody>
          <a:bodyPr/>
          <a:lstStyle>
            <a:lvl1pPr marL="0" indent="0">
              <a:spcBef>
                <a:spcPts val="0"/>
              </a:spcBef>
              <a:buSzTx/>
              <a:buNone/>
              <a:defRPr sz="3200">
                <a:solidFill>
                  <a:srgbClr val="5E5E5E"/>
                </a:solidFill>
                <a:latin typeface="+mj-lt"/>
                <a:ea typeface="+mj-ea"/>
                <a:cs typeface="+mj-cs"/>
                <a:sym typeface="Proxima Nova"/>
              </a:defRPr>
            </a:lvl1pPr>
          </a:lstStyle>
          <a:p>
            <a:r>
              <a:t>Monitorare le diseguaglianze e come farlo al meglio</a:t>
            </a:r>
          </a:p>
        </p:txBody>
      </p:sp>
      <p:sp>
        <p:nvSpPr>
          <p:cNvPr id="240" name="04"/>
          <p:cNvSpPr txBox="1">
            <a:spLocks noGrp="1"/>
          </p:cNvSpPr>
          <p:nvPr>
            <p:ph type="body" idx="35"/>
          </p:nvPr>
        </p:nvSpPr>
        <p:spPr>
          <a:prstGeom prst="rect">
            <a:avLst/>
          </a:prstGeom>
        </p:spPr>
        <p:txBody>
          <a:bodyPr/>
          <a:lstStyle/>
          <a:p>
            <a:r>
              <a:t>04</a:t>
            </a:r>
          </a:p>
        </p:txBody>
      </p:sp>
      <p:sp>
        <p:nvSpPr>
          <p:cNvPr id="241"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Analisi in punti"/>
          <p:cNvSpPr txBox="1">
            <a:spLocks noGrp="1"/>
          </p:cNvSpPr>
          <p:nvPr>
            <p:ph type="title"/>
          </p:nvPr>
        </p:nvSpPr>
        <p:spPr>
          <a:prstGeom prst="rect">
            <a:avLst/>
          </a:prstGeom>
        </p:spPr>
        <p:txBody>
          <a:bodyPr/>
          <a:lstStyle>
            <a:lvl1pPr>
              <a:defRPr sz="8000"/>
            </a:lvl1pPr>
          </a:lstStyle>
          <a:p>
            <a:r>
              <a:t>Analisi in punti</a:t>
            </a:r>
          </a:p>
        </p:txBody>
      </p:sp>
      <p:sp>
        <p:nvSpPr>
          <p:cNvPr id="34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41" name="INPS - redditi"/>
          <p:cNvSpPr txBox="1">
            <a:spLocks noGrp="1"/>
          </p:cNvSpPr>
          <p:nvPr>
            <p:ph type="body" idx="22"/>
          </p:nvPr>
        </p:nvSpPr>
        <p:spPr>
          <a:xfrm>
            <a:off x="1181061" y="3482138"/>
            <a:ext cx="4640936" cy="808432"/>
          </a:xfrm>
          <a:prstGeom prst="rect">
            <a:avLst/>
          </a:prstGeom>
        </p:spPr>
        <p:txBody>
          <a:bodyPr/>
          <a:lstStyle/>
          <a:p>
            <a:r>
              <a:t>INPS - redditi</a:t>
            </a:r>
          </a:p>
        </p:txBody>
      </p:sp>
      <p:sp>
        <p:nvSpPr>
          <p:cNvPr id="342" name="Comparazione di medie di salario mensile 2018; 2019; 2020:  Trentino vs Bolzano vs Nord-Est vs Italia  Lavoratori dipendenti PRIVATI: impiegati, operai e apprendisti (esclusione di quadri e dirigenti).  Differenze per: sesso, durata contratto, settore di"/>
          <p:cNvSpPr txBox="1">
            <a:spLocks noGrp="1"/>
          </p:cNvSpPr>
          <p:nvPr>
            <p:ph type="body" idx="23"/>
          </p:nvPr>
        </p:nvSpPr>
        <p:spPr>
          <a:xfrm>
            <a:off x="7704730" y="3477058"/>
            <a:ext cx="12784539" cy="4445001"/>
          </a:xfrm>
          <a:prstGeom prst="rect">
            <a:avLst/>
          </a:prstGeom>
        </p:spPr>
        <p:txBody>
          <a:bodyPr/>
          <a:lstStyle/>
          <a:p>
            <a:pPr marL="0" indent="0">
              <a:spcBef>
                <a:spcPts val="4500"/>
              </a:spcBef>
              <a:buSzTx/>
              <a:buNone/>
              <a:defRPr sz="3200">
                <a:latin typeface="+mj-lt"/>
                <a:ea typeface="+mj-ea"/>
                <a:cs typeface="+mj-cs"/>
                <a:sym typeface="Proxima Nova"/>
              </a:defRPr>
            </a:pPr>
            <a:r>
              <a:t>Comparazione di </a:t>
            </a:r>
            <a:r>
              <a:rPr b="1">
                <a:solidFill>
                  <a:schemeClr val="accent5">
                    <a:hueOff val="-82419"/>
                    <a:satOff val="-9513"/>
                    <a:lumOff val="-16343"/>
                  </a:schemeClr>
                </a:solidFill>
              </a:rPr>
              <a:t>medie di salario mensile 2018; 2019; 2020</a:t>
            </a:r>
            <a:r>
              <a:t>: </a:t>
            </a:r>
            <a:br/>
            <a:r>
              <a:rPr b="1"/>
              <a:t>Trentino vs Bolzano vs Nord-Est vs Italia</a:t>
            </a:r>
            <a:br>
              <a:rPr b="1"/>
            </a:br>
            <a:br>
              <a:rPr b="1"/>
            </a:br>
            <a:r>
              <a:t>Lavoratori dipendenti PRIVATI: </a:t>
            </a:r>
            <a:r>
              <a:rPr b="1"/>
              <a:t>impiegati, operai e apprendisti</a:t>
            </a:r>
            <a:r>
              <a:t> (esclusione di quadri e dirigenti). </a:t>
            </a:r>
            <a:br/>
            <a:r>
              <a:t>Differenze per: </a:t>
            </a:r>
            <a:r>
              <a:rPr b="1"/>
              <a:t>sesso, durata contratto, settore di produzione</a:t>
            </a:r>
            <a:br>
              <a:rPr b="1"/>
            </a:br>
            <a:br>
              <a:rPr b="1"/>
            </a:br>
            <a:r>
              <a:t>Lavoratori dipendenti PUBBLICI:</a:t>
            </a:r>
            <a:br/>
            <a:r>
              <a:t>Differenze per: </a:t>
            </a:r>
            <a:r>
              <a:rPr b="1"/>
              <a:t>sesso, durata contratto, settore</a:t>
            </a:r>
          </a:p>
        </p:txBody>
      </p:sp>
      <p:sp>
        <p:nvSpPr>
          <p:cNvPr id="343" name="SALARI IN TRENTINO"/>
          <p:cNvSpPr txBox="1">
            <a:spLocks noGrp="1"/>
          </p:cNvSpPr>
          <p:nvPr>
            <p:ph type="body" idx="26"/>
          </p:nvPr>
        </p:nvSpPr>
        <p:spPr>
          <a:prstGeom prst="rect">
            <a:avLst/>
          </a:prstGeom>
        </p:spPr>
        <p:txBody>
          <a:bodyPr/>
          <a:lstStyle/>
          <a:p>
            <a:r>
              <a:t>SALARI IN TRENTINO</a:t>
            </a:r>
          </a:p>
        </p:txBody>
      </p:sp>
      <p:sp>
        <p:nvSpPr>
          <p:cNvPr id="344"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47" name="INPS - redditi"/>
          <p:cNvSpPr txBox="1">
            <a:spLocks noGrp="1"/>
          </p:cNvSpPr>
          <p:nvPr>
            <p:ph type="body" idx="22"/>
          </p:nvPr>
        </p:nvSpPr>
        <p:spPr>
          <a:xfrm>
            <a:off x="1181061" y="3482138"/>
            <a:ext cx="4640936" cy="808432"/>
          </a:xfrm>
          <a:prstGeom prst="rect">
            <a:avLst/>
          </a:prstGeom>
        </p:spPr>
        <p:txBody>
          <a:bodyPr/>
          <a:lstStyle/>
          <a:p>
            <a:r>
              <a:t>INPS - redditi</a:t>
            </a:r>
          </a:p>
        </p:txBody>
      </p:sp>
      <p:sp>
        <p:nvSpPr>
          <p:cNvPr id="348" name="Comparazione di medie di salario mensile 2018; 2019; 2020:  Trentino vs Bolzano vs Nord-Est vs Italia  Lavoratori dipendenti PRIVATI: impiegati, operai e apprendisti (esclusione di quadri e dirigenti).  Differenze per: sesso, durata contratto, settore di"/>
          <p:cNvSpPr txBox="1">
            <a:spLocks noGrp="1"/>
          </p:cNvSpPr>
          <p:nvPr>
            <p:ph type="body" idx="23"/>
          </p:nvPr>
        </p:nvSpPr>
        <p:spPr>
          <a:xfrm>
            <a:off x="7704730" y="3477058"/>
            <a:ext cx="12784539" cy="4445001"/>
          </a:xfrm>
          <a:prstGeom prst="rect">
            <a:avLst/>
          </a:prstGeom>
        </p:spPr>
        <p:txBody>
          <a:bodyPr/>
          <a:lstStyle/>
          <a:p>
            <a:pPr marL="0" indent="0">
              <a:spcBef>
                <a:spcPts val="4500"/>
              </a:spcBef>
              <a:buSzTx/>
              <a:buNone/>
              <a:defRPr sz="3200">
                <a:latin typeface="+mj-lt"/>
                <a:ea typeface="+mj-ea"/>
                <a:cs typeface="+mj-cs"/>
                <a:sym typeface="Proxima Nova"/>
              </a:defRPr>
            </a:pPr>
            <a:r>
              <a:t>Comparazione di </a:t>
            </a:r>
            <a:r>
              <a:rPr b="1">
                <a:solidFill>
                  <a:schemeClr val="accent5">
                    <a:hueOff val="-82419"/>
                    <a:satOff val="-9513"/>
                    <a:lumOff val="-16343"/>
                  </a:schemeClr>
                </a:solidFill>
              </a:rPr>
              <a:t>medie di salario mensile 2018; 2019; 2020</a:t>
            </a:r>
            <a:r>
              <a:t>: </a:t>
            </a:r>
            <a:br/>
            <a:r>
              <a:rPr b="1"/>
              <a:t>Trentino vs Bolzano vs Nord-Est vs Italia</a:t>
            </a:r>
            <a:br>
              <a:rPr b="1"/>
            </a:br>
            <a:br>
              <a:rPr b="1"/>
            </a:br>
            <a:r>
              <a:t>Lavoratori dipendenti PRIVATI: </a:t>
            </a:r>
            <a:r>
              <a:rPr b="1"/>
              <a:t>impiegati, operai e apprendisti</a:t>
            </a:r>
            <a:r>
              <a:t> (esclusione di quadri e dirigenti). </a:t>
            </a:r>
            <a:br/>
            <a:r>
              <a:t>Differenze per: </a:t>
            </a:r>
            <a:r>
              <a:rPr b="1"/>
              <a:t>sesso, durata contratto, settore di produzione</a:t>
            </a:r>
            <a:br>
              <a:rPr b="1"/>
            </a:br>
            <a:br>
              <a:rPr b="1"/>
            </a:br>
            <a:r>
              <a:t>Lavoratori dipendenti PUBBLICI:</a:t>
            </a:r>
            <a:br/>
            <a:r>
              <a:t>Differenze per: </a:t>
            </a:r>
            <a:r>
              <a:rPr b="1"/>
              <a:t>sesso, durata contratto, settore</a:t>
            </a:r>
          </a:p>
        </p:txBody>
      </p:sp>
      <p:sp>
        <p:nvSpPr>
          <p:cNvPr id="349" name="Rischi mercato LFS - ISTAT"/>
          <p:cNvSpPr txBox="1">
            <a:spLocks noGrp="1"/>
          </p:cNvSpPr>
          <p:nvPr>
            <p:ph type="body" idx="24"/>
          </p:nvPr>
        </p:nvSpPr>
        <p:spPr>
          <a:xfrm>
            <a:off x="1181061" y="8156606"/>
            <a:ext cx="4640936" cy="1532332"/>
          </a:xfrm>
          <a:prstGeom prst="rect">
            <a:avLst/>
          </a:prstGeom>
        </p:spPr>
        <p:txBody>
          <a:bodyPr/>
          <a:lstStyle/>
          <a:p>
            <a:r>
              <a:t>Rischi mercato</a:t>
            </a:r>
            <a:br/>
            <a:r>
              <a:t>LFS - ISTAT</a:t>
            </a:r>
          </a:p>
        </p:txBody>
      </p:sp>
      <p:sp>
        <p:nvSpPr>
          <p:cNvPr id="350" name="SALARI IN TRENTINO"/>
          <p:cNvSpPr txBox="1">
            <a:spLocks noGrp="1"/>
          </p:cNvSpPr>
          <p:nvPr>
            <p:ph type="body" idx="26"/>
          </p:nvPr>
        </p:nvSpPr>
        <p:spPr>
          <a:prstGeom prst="rect">
            <a:avLst/>
          </a:prstGeom>
        </p:spPr>
        <p:txBody>
          <a:bodyPr/>
          <a:lstStyle/>
          <a:p>
            <a:r>
              <a:t>SALARI IN TRENTINO</a:t>
            </a:r>
          </a:p>
        </p:txBody>
      </p:sp>
      <p:sp>
        <p:nvSpPr>
          <p:cNvPr id="351"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352" name="Campione ristretto a lavoratori dipendenti di età 15-64   Analisi circoscritte a periodo 2009/2020 (redditi) 2009/2021 (contratti)  Serie storiche esposizione a rischi nel mercato del lavoro:  a) bassi salari (posizionamento nei 2 decili di reddito itali"/>
          <p:cNvSpPr txBox="1"/>
          <p:nvPr/>
        </p:nvSpPr>
        <p:spPr>
          <a:xfrm>
            <a:off x="7704731" y="8208675"/>
            <a:ext cx="12784539" cy="492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500"/>
              </a:spcBef>
              <a:defRPr sz="3200">
                <a:solidFill>
                  <a:srgbClr val="000000"/>
                </a:solidFill>
              </a:defRPr>
            </a:pPr>
            <a:r>
              <a:t>Campione ristretto a</a:t>
            </a:r>
            <a:r>
              <a:rPr b="1"/>
              <a:t> lavoratori dipendenti</a:t>
            </a:r>
            <a:r>
              <a:t> di età 15-64 </a:t>
            </a:r>
            <a:br/>
            <a:br/>
            <a:r>
              <a:t>Analisi circoscritte a periodo 2009/2020 (redditi) 2009/2021 (contratti)</a:t>
            </a:r>
            <a:br/>
            <a:br/>
            <a:r>
              <a:t>Serie storiche esposizione a rischi nel mercato del lavoro: </a:t>
            </a:r>
            <a:br/>
            <a:r>
              <a:t>a) </a:t>
            </a:r>
            <a:r>
              <a:rPr b="1"/>
              <a:t>bassi salari</a:t>
            </a:r>
            <a:r>
              <a:t> (posizionamento nei 2 decili di reddito italiani più bassi)</a:t>
            </a:r>
            <a:br/>
            <a:r>
              <a:t>b) </a:t>
            </a:r>
            <a:r>
              <a:rPr b="1"/>
              <a:t>tempo determinato</a:t>
            </a:r>
            <a:r>
              <a:t> </a:t>
            </a:r>
            <a:br/>
            <a:r>
              <a:t>c) </a:t>
            </a:r>
            <a:r>
              <a:rPr b="1"/>
              <a:t>part-time</a:t>
            </a:r>
            <a:r>
              <a:t> (ove possibile differenza </a:t>
            </a:r>
            <a:r>
              <a:rPr b="1"/>
              <a:t>volontario e involontario</a:t>
            </a:r>
            <a:r>
              <a:t>) </a:t>
            </a:r>
            <a:br/>
            <a:br/>
            <a:r>
              <a:t>➞ Regressioni multivariate e predizione di rischi…</a:t>
            </a:r>
          </a:p>
        </p:txBody>
      </p:sp>
      <p:sp>
        <p:nvSpPr>
          <p:cNvPr id="353" name="Analisi in punti"/>
          <p:cNvSpPr txBox="1">
            <a:spLocks noGrp="1"/>
          </p:cNvSpPr>
          <p:nvPr>
            <p:ph type="title"/>
          </p:nvPr>
        </p:nvSpPr>
        <p:spPr>
          <a:prstGeom prst="rect">
            <a:avLst/>
          </a:prstGeom>
        </p:spPr>
        <p:txBody>
          <a:bodyPr/>
          <a:lstStyle>
            <a:lvl1pPr>
              <a:defRPr sz="8000"/>
            </a:lvl1pPr>
          </a:lstStyle>
          <a:p>
            <a:r>
              <a:t>Analisi in punti</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ALARI IN TRENTINO"/>
          <p:cNvSpPr txBox="1">
            <a:spLocks noGrp="1"/>
          </p:cNvSpPr>
          <p:nvPr>
            <p:ph type="body" idx="22"/>
          </p:nvPr>
        </p:nvSpPr>
        <p:spPr>
          <a:prstGeom prst="rect">
            <a:avLst/>
          </a:prstGeom>
        </p:spPr>
        <p:txBody>
          <a:bodyPr/>
          <a:lstStyle/>
          <a:p>
            <a:r>
              <a:t>SALARI IN TRENTINO</a:t>
            </a:r>
          </a:p>
        </p:txBody>
      </p:sp>
      <p:sp>
        <p:nvSpPr>
          <p:cNvPr id="35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57"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358" name="LFS - ISTAT"/>
          <p:cNvSpPr txBox="1"/>
          <p:nvPr/>
        </p:nvSpPr>
        <p:spPr>
          <a:xfrm>
            <a:off x="1159740" y="3096509"/>
            <a:ext cx="464093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800">
                <a:solidFill>
                  <a:schemeClr val="accent5">
                    <a:lumOff val="-29866"/>
                  </a:schemeClr>
                </a:solidFill>
                <a:latin typeface="Helvetica Neue"/>
                <a:ea typeface="Helvetica Neue"/>
                <a:cs typeface="Helvetica Neue"/>
                <a:sym typeface="Helvetica Neue"/>
              </a:defRPr>
            </a:lvl1pPr>
          </a:lstStyle>
          <a:p>
            <a:r>
              <a:t>LFS - ISTAT</a:t>
            </a:r>
          </a:p>
        </p:txBody>
      </p:sp>
      <p:sp>
        <p:nvSpPr>
          <p:cNvPr id="359" name="Comparazione Trentino, Bolzano, Resto Nord-Est, Austria  ➞ Evidenziare ruolo contesto istituzionale differente (dei nostri vicini)  Casi a disposizione interamente:  Trentino ≈70k; Bolzano: ≈65k; Resto Nord-Est: ≈345k; Austria: 985k…"/>
          <p:cNvSpPr txBox="1"/>
          <p:nvPr/>
        </p:nvSpPr>
        <p:spPr>
          <a:xfrm>
            <a:off x="5821051" y="3130189"/>
            <a:ext cx="12784540" cy="5604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500"/>
              </a:spcBef>
              <a:defRPr sz="3200">
                <a:solidFill>
                  <a:srgbClr val="000000"/>
                </a:solidFill>
              </a:defRPr>
            </a:pPr>
            <a:r>
              <a:rPr dirty="0" err="1"/>
              <a:t>Comparazione</a:t>
            </a:r>
            <a:r>
              <a:rPr dirty="0"/>
              <a:t> </a:t>
            </a:r>
            <a:r>
              <a:rPr b="1" dirty="0"/>
              <a:t>Trentino, Bolzano, Resto Nord-Est, Austria </a:t>
            </a:r>
            <a:br>
              <a:rPr b="1" dirty="0"/>
            </a:br>
            <a:r>
              <a:rPr b="1" dirty="0"/>
              <a:t>➞ </a:t>
            </a:r>
            <a:r>
              <a:rPr dirty="0" err="1"/>
              <a:t>Evidenziare</a:t>
            </a:r>
            <a:r>
              <a:rPr dirty="0"/>
              <a:t> </a:t>
            </a:r>
            <a:r>
              <a:rPr dirty="0" err="1"/>
              <a:t>ruolo</a:t>
            </a:r>
            <a:r>
              <a:rPr dirty="0"/>
              <a:t> </a:t>
            </a:r>
            <a:r>
              <a:rPr dirty="0" err="1"/>
              <a:t>contesto</a:t>
            </a:r>
            <a:r>
              <a:rPr dirty="0"/>
              <a:t> </a:t>
            </a:r>
            <a:r>
              <a:rPr dirty="0" err="1"/>
              <a:t>istituzionale</a:t>
            </a:r>
            <a:r>
              <a:rPr dirty="0"/>
              <a:t> </a:t>
            </a:r>
            <a:r>
              <a:rPr dirty="0" err="1"/>
              <a:t>differente</a:t>
            </a:r>
            <a:r>
              <a:rPr dirty="0"/>
              <a:t> (</a:t>
            </a:r>
            <a:r>
              <a:rPr dirty="0" err="1"/>
              <a:t>dei</a:t>
            </a:r>
            <a:r>
              <a:rPr dirty="0"/>
              <a:t> </a:t>
            </a:r>
            <a:r>
              <a:rPr dirty="0" err="1"/>
              <a:t>nostri</a:t>
            </a:r>
            <a:r>
              <a:rPr dirty="0"/>
              <a:t> </a:t>
            </a:r>
            <a:r>
              <a:rPr i="1" dirty="0" err="1"/>
              <a:t>vicini</a:t>
            </a:r>
            <a:r>
              <a:rPr dirty="0"/>
              <a:t>)</a:t>
            </a:r>
            <a:br>
              <a:rPr b="1" dirty="0"/>
            </a:br>
            <a:br>
              <a:rPr b="1" dirty="0"/>
            </a:br>
            <a:r>
              <a:rPr b="1" dirty="0" err="1"/>
              <a:t>Casi</a:t>
            </a:r>
            <a:r>
              <a:rPr b="1" dirty="0"/>
              <a:t> a </a:t>
            </a:r>
            <a:r>
              <a:rPr b="1" dirty="0" err="1"/>
              <a:t>disposizione</a:t>
            </a:r>
            <a:r>
              <a:rPr dirty="0"/>
              <a:t> : </a:t>
            </a:r>
            <a:br>
              <a:rPr dirty="0"/>
            </a:br>
            <a:r>
              <a:rPr dirty="0"/>
              <a:t>Trentino ≈70k; Bolzano: ≈65k; Resto Nord-Est: ≈345k; Austria: 985k</a:t>
            </a:r>
          </a:p>
          <a:p>
            <a:pPr lvl="1" algn="l">
              <a:spcBef>
                <a:spcPts val="4500"/>
              </a:spcBef>
              <a:defRPr sz="3200" b="1">
                <a:solidFill>
                  <a:srgbClr val="000000"/>
                </a:solidFill>
              </a:defRPr>
            </a:pPr>
            <a:r>
              <a:rPr dirty="0" err="1"/>
              <a:t>Variabili</a:t>
            </a:r>
            <a:r>
              <a:rPr dirty="0"/>
              <a:t> di interesse: </a:t>
            </a:r>
            <a:br>
              <a:rPr dirty="0"/>
            </a:br>
            <a:r>
              <a:rPr dirty="0"/>
              <a:t>➞ </a:t>
            </a:r>
            <a:r>
              <a:rPr b="0" dirty="0" err="1"/>
              <a:t>Sesso</a:t>
            </a:r>
            <a:r>
              <a:rPr b="0" dirty="0"/>
              <a:t>   </a:t>
            </a:r>
            <a:r>
              <a:rPr dirty="0"/>
              <a:t>➞ </a:t>
            </a:r>
            <a:r>
              <a:rPr b="0" dirty="0" err="1"/>
              <a:t>Età</a:t>
            </a:r>
            <a:r>
              <a:rPr b="0" dirty="0"/>
              <a:t>   </a:t>
            </a:r>
            <a:r>
              <a:rPr dirty="0"/>
              <a:t>➞ </a:t>
            </a:r>
            <a:r>
              <a:rPr b="0" dirty="0" err="1"/>
              <a:t>Istruzione</a:t>
            </a:r>
            <a:r>
              <a:rPr b="0" dirty="0"/>
              <a:t>   </a:t>
            </a:r>
            <a:r>
              <a:rPr dirty="0"/>
              <a:t>➞ </a:t>
            </a:r>
            <a:r>
              <a:rPr b="0" dirty="0" err="1"/>
              <a:t>Cittadinanza</a:t>
            </a:r>
            <a:r>
              <a:rPr b="0" dirty="0"/>
              <a:t>   </a:t>
            </a:r>
            <a:br>
              <a:rPr b="0" dirty="0"/>
            </a:br>
            <a:r>
              <a:rPr b="0" dirty="0"/>
              <a:t>➞ </a:t>
            </a:r>
            <a:r>
              <a:rPr b="0" dirty="0" err="1"/>
              <a:t>Occupazione</a:t>
            </a:r>
            <a:r>
              <a:rPr b="0" dirty="0"/>
              <a:t>   ➞ </a:t>
            </a:r>
            <a:r>
              <a:rPr b="0" dirty="0" err="1"/>
              <a:t>Settore</a:t>
            </a:r>
            <a:r>
              <a:rPr b="0" dirty="0"/>
              <a:t> </a:t>
            </a:r>
            <a:r>
              <a:rPr b="0" dirty="0" err="1"/>
              <a:t>produttivo</a:t>
            </a:r>
            <a:r>
              <a:rPr b="0" dirty="0"/>
              <a:t>   ➞ Grandezza </a:t>
            </a:r>
            <a:r>
              <a:rPr b="0" dirty="0" err="1"/>
              <a:t>azienda</a:t>
            </a:r>
            <a:r>
              <a:rPr b="0" dirty="0"/>
              <a:t>    </a:t>
            </a:r>
            <a:br>
              <a:rPr b="0" dirty="0"/>
            </a:br>
            <a:r>
              <a:rPr b="0" dirty="0"/>
              <a:t>➞ </a:t>
            </a:r>
            <a:r>
              <a:rPr b="0" dirty="0" err="1"/>
              <a:t>Durata</a:t>
            </a:r>
            <a:r>
              <a:rPr b="0" dirty="0"/>
              <a:t> </a:t>
            </a:r>
            <a:r>
              <a:rPr b="0" dirty="0" err="1"/>
              <a:t>contratto</a:t>
            </a:r>
            <a:r>
              <a:rPr b="0" dirty="0"/>
              <a:t>   ➞  Ore </a:t>
            </a:r>
            <a:r>
              <a:rPr b="0" dirty="0" err="1"/>
              <a:t>lavoro</a:t>
            </a:r>
            <a:r>
              <a:rPr b="0" dirty="0"/>
              <a:t> (</a:t>
            </a:r>
            <a:r>
              <a:rPr b="0" dirty="0" err="1"/>
              <a:t>contratto</a:t>
            </a:r>
            <a:r>
              <a:rPr b="0" dirty="0"/>
              <a:t>) </a:t>
            </a:r>
            <a:br>
              <a:rPr b="0" dirty="0"/>
            </a:br>
            <a:endParaRPr b="0" dirty="0"/>
          </a:p>
        </p:txBody>
      </p:sp>
      <p:sp>
        <p:nvSpPr>
          <p:cNvPr id="360" name="Modelli di regressione multivariati: il ruolo di ogni caratteristica nel predire esposizione (probabilità) a rischi al netto dell’influenza esercitata dalle altre caratteristiche considerate…"/>
          <p:cNvSpPr txBox="1"/>
          <p:nvPr/>
        </p:nvSpPr>
        <p:spPr>
          <a:xfrm>
            <a:off x="5821051" y="8939636"/>
            <a:ext cx="12784540" cy="349250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spcBef>
                <a:spcPts val="4500"/>
              </a:spcBef>
              <a:defRPr sz="3200" b="1">
                <a:solidFill>
                  <a:srgbClr val="000000"/>
                </a:solidFill>
              </a:defRPr>
            </a:pPr>
            <a:r>
              <a:t>Modelli di regressione multivariati: </a:t>
            </a:r>
            <a:r>
              <a:rPr b="0"/>
              <a:t>il ruolo di ogni caratteristica nel predire esposizione (probabilità) a rischi </a:t>
            </a:r>
            <a:r>
              <a:rPr b="0" u="sng"/>
              <a:t>al netto dell’influenza esercitata dalle altre caratteristiche considerate</a:t>
            </a:r>
            <a:r>
              <a:rPr b="0"/>
              <a:t> </a:t>
            </a:r>
          </a:p>
          <a:p>
            <a:pPr lvl="1">
              <a:spcBef>
                <a:spcPts val="4500"/>
              </a:spcBef>
              <a:defRPr sz="3200" b="1">
                <a:solidFill>
                  <a:srgbClr val="000000"/>
                </a:solidFill>
              </a:defRPr>
            </a:pPr>
            <a:r>
              <a:rPr b="0" i="1">
                <a:solidFill>
                  <a:schemeClr val="accent5">
                    <a:hueOff val="-82419"/>
                    <a:satOff val="-9513"/>
                    <a:lumOff val="-16343"/>
                  </a:schemeClr>
                </a:solidFill>
              </a:rPr>
              <a:t>Pr(Y)</a:t>
            </a:r>
            <a:r>
              <a:rPr b="0"/>
              <a:t> = 𝛼 + </a:t>
            </a:r>
            <a:r>
              <a:rPr b="0">
                <a:solidFill>
                  <a:schemeClr val="accent5">
                    <a:hueOff val="-82419"/>
                    <a:satOff val="-9513"/>
                    <a:lumOff val="-16343"/>
                  </a:schemeClr>
                </a:solidFill>
              </a:rPr>
              <a:t>β </a:t>
            </a:r>
            <a:r>
              <a:rPr b="0" i="1"/>
              <a:t>X</a:t>
            </a:r>
            <a:r>
              <a:rPr b="0" i="1" baseline="-5999"/>
              <a:t>n</a:t>
            </a:r>
            <a:r>
              <a:rPr b="0"/>
              <a:t>+ </a:t>
            </a:r>
            <a:r>
              <a:rPr sz="2700" b="0"/>
              <a:t>ANNO</a:t>
            </a:r>
            <a:r>
              <a:rPr sz="2700" b="0" i="1" baseline="-5999"/>
              <a:t>FE</a:t>
            </a:r>
            <a:r>
              <a:rPr b="0" i="1" baseline="-5999"/>
              <a:t> </a:t>
            </a:r>
            <a:r>
              <a:rPr b="0"/>
              <a:t>+ </a:t>
            </a:r>
            <a:r>
              <a:rPr sz="2700" b="0"/>
              <a:t>MESE</a:t>
            </a:r>
            <a:r>
              <a:rPr sz="2700" b="0" i="1" baseline="-5999"/>
              <a:t>FE</a:t>
            </a:r>
            <a:r>
              <a:rPr b="0" i="1" baseline="-5999"/>
              <a:t> </a:t>
            </a:r>
            <a:r>
              <a:rPr b="0"/>
              <a:t>+ </a:t>
            </a:r>
            <a:r>
              <a:t>𝜀 </a:t>
            </a:r>
            <a:r>
              <a:rPr b="0" i="1"/>
              <a:t> </a:t>
            </a:r>
            <a:br>
              <a:rPr b="0" i="1"/>
            </a:br>
            <a:r>
              <a:rPr sz="2400" b="0" i="1"/>
              <a:t>la probabilità di esperire rischio Y è data dalla funzione composta dai vettori (variabili) sopra indicati </a:t>
            </a:r>
            <a:r>
              <a:rPr sz="2400" b="0" i="1" u="sng"/>
              <a:t>al netto di effetti fissi di periodo e di stagionalità</a:t>
            </a:r>
            <a:r>
              <a:rPr sz="2400" b="0" i="1"/>
              <a:t>.</a:t>
            </a:r>
          </a:p>
        </p:txBody>
      </p:sp>
      <p:sp>
        <p:nvSpPr>
          <p:cNvPr id="361" name="Analisi in punti"/>
          <p:cNvSpPr txBox="1">
            <a:spLocks noGrp="1"/>
          </p:cNvSpPr>
          <p:nvPr>
            <p:ph type="title" idx="4294967295"/>
          </p:nvPr>
        </p:nvSpPr>
        <p:spPr>
          <a:xfrm>
            <a:off x="1175566" y="1400592"/>
            <a:ext cx="20828001" cy="2616232"/>
          </a:xfrm>
          <a:prstGeom prst="rect">
            <a:avLst/>
          </a:prstGeom>
        </p:spPr>
        <p:txBody>
          <a:bodyPr anchor="t"/>
          <a:lstStyle>
            <a:lvl1pPr algn="l">
              <a:defRPr sz="8000">
                <a:solidFill>
                  <a:srgbClr val="000000"/>
                </a:solidFill>
              </a:defRPr>
            </a:lvl1pPr>
          </a:lstStyle>
          <a:p>
            <a:r>
              <a:t>Analisi in punti</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64" name="Salari e rischi del mercato del lavoro in Trentino  una comparazione nel tempo e nello stazione"/>
          <p:cNvSpPr txBox="1">
            <a:spLocks noGrp="1"/>
          </p:cNvSpPr>
          <p:nvPr>
            <p:ph type="body" idx="23"/>
          </p:nvPr>
        </p:nvSpPr>
        <p:spPr>
          <a:xfrm>
            <a:off x="4809751" y="7589842"/>
            <a:ext cx="14764497" cy="1574801"/>
          </a:xfrm>
          <a:prstGeom prst="rect">
            <a:avLst/>
          </a:prstGeom>
        </p:spPr>
        <p:txBody>
          <a:bodyPr/>
          <a:lstStyle/>
          <a:p>
            <a:r>
              <a:rPr dirty="0" err="1"/>
              <a:t>Salari</a:t>
            </a:r>
            <a:r>
              <a:rPr dirty="0"/>
              <a:t> e </a:t>
            </a:r>
            <a:r>
              <a:rPr dirty="0" err="1"/>
              <a:t>rischi</a:t>
            </a:r>
            <a:r>
              <a:rPr dirty="0"/>
              <a:t> del </a:t>
            </a:r>
            <a:r>
              <a:rPr dirty="0" err="1"/>
              <a:t>mercato</a:t>
            </a:r>
            <a:r>
              <a:rPr dirty="0"/>
              <a:t> del </a:t>
            </a:r>
            <a:r>
              <a:rPr dirty="0" err="1"/>
              <a:t>lavoro</a:t>
            </a:r>
            <a:r>
              <a:rPr dirty="0"/>
              <a:t> in Trentino </a:t>
            </a:r>
            <a:br>
              <a:rPr dirty="0"/>
            </a:br>
            <a:r>
              <a:rPr dirty="0"/>
              <a:t>una </a:t>
            </a:r>
            <a:r>
              <a:rPr dirty="0" err="1"/>
              <a:t>comparazione</a:t>
            </a:r>
            <a:r>
              <a:rPr dirty="0"/>
              <a:t> </a:t>
            </a:r>
            <a:r>
              <a:rPr dirty="0" err="1"/>
              <a:t>nel</a:t>
            </a:r>
            <a:r>
              <a:rPr dirty="0"/>
              <a:t> tempo e </a:t>
            </a:r>
            <a:r>
              <a:rPr dirty="0" err="1"/>
              <a:t>nello</a:t>
            </a:r>
            <a:r>
              <a:rPr dirty="0"/>
              <a:t> </a:t>
            </a:r>
            <a:r>
              <a:rPr lang="it-IT" dirty="0"/>
              <a:t>spazio</a:t>
            </a:r>
            <a:endParaRPr dirty="0"/>
          </a:p>
        </p:txBody>
      </p:sp>
      <p:sp>
        <p:nvSpPr>
          <p:cNvPr id="365" name="Risultati"/>
          <p:cNvSpPr txBox="1">
            <a:spLocks noGrp="1"/>
          </p:cNvSpPr>
          <p:nvPr>
            <p:ph type="body" idx="24"/>
          </p:nvPr>
        </p:nvSpPr>
        <p:spPr>
          <a:prstGeom prst="rect">
            <a:avLst/>
          </a:prstGeom>
        </p:spPr>
        <p:txBody>
          <a:bodyPr/>
          <a:lstStyle/>
          <a:p>
            <a:r>
              <a:t>Risultati</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68" name="1…"/>
          <p:cNvSpPr txBox="1">
            <a:spLocks noGrp="1"/>
          </p:cNvSpPr>
          <p:nvPr>
            <p:ph type="body" idx="24"/>
          </p:nvPr>
        </p:nvSpPr>
        <p:spPr>
          <a:prstGeom prst="rect">
            <a:avLst/>
          </a:prstGeom>
        </p:spPr>
        <p:txBody>
          <a:bodyPr anchor="ctr"/>
          <a:lstStyle/>
          <a:p>
            <a:pPr>
              <a:defRPr sz="11000"/>
            </a:pPr>
            <a:r>
              <a:t>1</a:t>
            </a:r>
          </a:p>
          <a:p>
            <a:pPr>
              <a:defRPr sz="9200"/>
            </a:pPr>
            <a:r>
              <a:t>Differenze di reddito medio</a:t>
            </a:r>
            <a:br/>
            <a:r>
              <a:rPr sz="6000">
                <a:solidFill>
                  <a:srgbClr val="5E5E5E"/>
                </a:solidFill>
              </a:rPr>
              <a:t>Fonte: INPS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BARBIERI &amp; GIOACHIN"/>
          <p:cNvSpPr txBox="1">
            <a:spLocks noGrp="1"/>
          </p:cNvSpPr>
          <p:nvPr>
            <p:ph type="body" idx="22"/>
          </p:nvPr>
        </p:nvSpPr>
        <p:spPr>
          <a:prstGeom prst="rect">
            <a:avLst/>
          </a:prstGeom>
        </p:spPr>
        <p:txBody>
          <a:bodyPr/>
          <a:lstStyle/>
          <a:p>
            <a:r>
              <a:t>BARBIERI &amp; GIOACHIN</a:t>
            </a:r>
          </a:p>
        </p:txBody>
      </p:sp>
      <p:sp>
        <p:nvSpPr>
          <p:cNvPr id="37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72" name="2023-01-13 19.20.15.jpg" descr="2023-01-13 19.20.15.jpg"/>
          <p:cNvPicPr>
            <a:picLocks noChangeAspect="1"/>
          </p:cNvPicPr>
          <p:nvPr/>
        </p:nvPicPr>
        <p:blipFill>
          <a:blip r:embed="rId2"/>
          <a:stretch>
            <a:fillRect/>
          </a:stretch>
        </p:blipFill>
        <p:spPr>
          <a:xfrm>
            <a:off x="4809195" y="4218485"/>
            <a:ext cx="15924184" cy="8524785"/>
          </a:xfrm>
          <a:prstGeom prst="rect">
            <a:avLst/>
          </a:prstGeom>
          <a:ln w="12700">
            <a:miter lim="400000"/>
          </a:ln>
        </p:spPr>
      </p:pic>
      <p:sp>
        <p:nvSpPr>
          <p:cNvPr id="373" name="Ovale"/>
          <p:cNvSpPr/>
          <p:nvPr/>
        </p:nvSpPr>
        <p:spPr>
          <a:xfrm>
            <a:off x="11939322" y="4815661"/>
            <a:ext cx="9253039" cy="7773570"/>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374" name="Redditi INPS in Italia:…"/>
          <p:cNvSpPr txBox="1">
            <a:spLocks noGrp="1"/>
          </p:cNvSpPr>
          <p:nvPr>
            <p:ph type="title" idx="4294967295"/>
          </p:nvPr>
        </p:nvSpPr>
        <p:spPr>
          <a:xfrm>
            <a:off x="1175566" y="1781592"/>
            <a:ext cx="20828001" cy="2616232"/>
          </a:xfrm>
          <a:prstGeom prst="rect">
            <a:avLst/>
          </a:prstGeom>
        </p:spPr>
        <p:txBody>
          <a:bodyPr anchor="t">
            <a:normAutofit fontScale="90000"/>
          </a:bodyPr>
          <a:lstStyle/>
          <a:p>
            <a:pPr algn="l">
              <a:defRPr sz="6000">
                <a:solidFill>
                  <a:srgbClr val="5E5E5E"/>
                </a:solidFill>
              </a:defRPr>
            </a:pPr>
            <a:r>
              <a:t>Redditi INPS in Italia: </a:t>
            </a:r>
          </a:p>
          <a:p>
            <a:pPr algn="l">
              <a:defRPr sz="6000">
                <a:solidFill>
                  <a:srgbClr val="5E5E5E"/>
                </a:solidFill>
              </a:defRPr>
            </a:pPr>
            <a:r>
              <a:t>solo </a:t>
            </a:r>
            <a:r>
              <a:rPr u="sng"/>
              <a:t>apprendisti</a:t>
            </a:r>
            <a:r>
              <a:t>, </a:t>
            </a:r>
            <a:r>
              <a:rPr u="sng"/>
              <a:t>impiegati</a:t>
            </a:r>
            <a:r>
              <a:t> e </a:t>
            </a:r>
            <a:r>
              <a:rPr u="sng"/>
              <a:t>operai</a:t>
            </a:r>
            <a:r>
              <a:t> a rischio basso salario</a:t>
            </a:r>
          </a:p>
        </p:txBody>
      </p:sp>
      <p:sp>
        <p:nvSpPr>
          <p:cNvPr id="2" name="CasellaDiTesto 1">
            <a:extLst>
              <a:ext uri="{FF2B5EF4-FFF2-40B4-BE49-F238E27FC236}">
                <a16:creationId xmlns:a16="http://schemas.microsoft.com/office/drawing/2014/main" id="{0F594493-9E69-4474-B2A6-A57269865892}"/>
              </a:ext>
            </a:extLst>
          </p:cNvPr>
          <p:cNvSpPr txBox="1"/>
          <p:nvPr/>
        </p:nvSpPr>
        <p:spPr>
          <a:xfrm>
            <a:off x="3875744" y="12869952"/>
            <a:ext cx="1862230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it-IT" dirty="0"/>
              <a:t>Viene definito come basso salario quello che è inferiore ad una soglia pari al 60% della mediana delle retribuzioni annuali.</a:t>
            </a:r>
            <a:endParaRPr kumimoji="0" lang="it-IT" b="0" i="0" u="none" strike="noStrike" cap="none" spc="0" normalizeH="0" baseline="0" dirty="0">
              <a:ln>
                <a:noFill/>
              </a:ln>
              <a:solidFill>
                <a:srgbClr val="FF0000"/>
              </a:solidFill>
              <a:effectLst/>
              <a:highlight>
                <a:srgbClr val="FFFF00"/>
              </a:highlight>
              <a:uFillTx/>
              <a:latin typeface="+mj-lt"/>
              <a:ea typeface="+mj-ea"/>
              <a:cs typeface="+mj-cs"/>
              <a:sym typeface="Proxima Nova"/>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BARBIERI &amp; GIOACHIN"/>
          <p:cNvSpPr txBox="1">
            <a:spLocks noGrp="1"/>
          </p:cNvSpPr>
          <p:nvPr>
            <p:ph type="body" idx="22"/>
          </p:nvPr>
        </p:nvSpPr>
        <p:spPr>
          <a:prstGeom prst="rect">
            <a:avLst/>
          </a:prstGeom>
        </p:spPr>
        <p:txBody>
          <a:bodyPr/>
          <a:lstStyle/>
          <a:p>
            <a:r>
              <a:t>BARBIERI &amp; GIOACHIN</a:t>
            </a:r>
          </a:p>
        </p:txBody>
      </p:sp>
      <p:sp>
        <p:nvSpPr>
          <p:cNvPr id="37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378" name="Redditi INPS in Italia - dipendenti privati:…"/>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Redditi INPS in Italia - dipendenti privati: </a:t>
            </a:r>
          </a:p>
          <a:p>
            <a:pPr algn="l">
              <a:defRPr sz="6000">
                <a:solidFill>
                  <a:srgbClr val="5E5E5E"/>
                </a:solidFill>
              </a:defRPr>
            </a:pPr>
            <a:r>
              <a:rPr>
                <a:solidFill>
                  <a:schemeClr val="accent5">
                    <a:lumOff val="-29866"/>
                  </a:schemeClr>
                </a:solidFill>
              </a:rPr>
              <a:t>Bolzano primeggia, Trentino a livello Italiano</a:t>
            </a:r>
          </a:p>
        </p:txBody>
      </p:sp>
      <p:pic>
        <p:nvPicPr>
          <p:cNvPr id="379" name="INPS_redditi_pv_sesso.pdf" descr="INPS_redditi_pv_sesso.pdf"/>
          <p:cNvPicPr>
            <a:picLocks noChangeAspect="1"/>
          </p:cNvPicPr>
          <p:nvPr/>
        </p:nvPicPr>
        <p:blipFill>
          <a:blip r:embed="rId2"/>
          <a:srcRect l="72" r="533"/>
          <a:stretch>
            <a:fillRect/>
          </a:stretch>
        </p:blipFill>
        <p:spPr>
          <a:xfrm>
            <a:off x="1600596" y="4413090"/>
            <a:ext cx="21182834" cy="8524785"/>
          </a:xfrm>
          <a:prstGeom prst="rect">
            <a:avLst/>
          </a:prstGeom>
          <a:ln w="12700">
            <a:miter lim="400000"/>
          </a:ln>
        </p:spPr>
      </p:pic>
      <p:sp>
        <p:nvSpPr>
          <p:cNvPr id="380" name="Linea"/>
          <p:cNvSpPr/>
          <p:nvPr/>
        </p:nvSpPr>
        <p:spPr>
          <a:xfrm flipH="1">
            <a:off x="4973463" y="5098249"/>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381" name="Linea"/>
          <p:cNvSpPr/>
          <p:nvPr/>
        </p:nvSpPr>
        <p:spPr>
          <a:xfrm flipH="1">
            <a:off x="11746825" y="6644851"/>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2" name="CasellaDiTesto 1">
            <a:extLst>
              <a:ext uri="{FF2B5EF4-FFF2-40B4-BE49-F238E27FC236}">
                <a16:creationId xmlns:a16="http://schemas.microsoft.com/office/drawing/2014/main" id="{13574CE0-6122-4AF9-9EF7-6C47C09C020A}"/>
              </a:ext>
            </a:extLst>
          </p:cNvPr>
          <p:cNvSpPr txBox="1"/>
          <p:nvPr/>
        </p:nvSpPr>
        <p:spPr>
          <a:xfrm>
            <a:off x="17011650" y="11767251"/>
            <a:ext cx="576133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j-lt"/>
                <a:ea typeface="+mj-ea"/>
                <a:cs typeface="+mj-cs"/>
                <a:sym typeface="Proxima Nova"/>
              </a:rPr>
              <a:t>BZ: Apprendisti «dual» </a:t>
            </a:r>
            <a:r>
              <a:rPr kumimoji="0" lang="it-IT" sz="2400" b="0" i="0" u="none" strike="noStrike" cap="none" spc="0" normalizeH="0" baseline="0" dirty="0" err="1">
                <a:ln>
                  <a:noFill/>
                </a:ln>
                <a:solidFill>
                  <a:srgbClr val="5E5E5E"/>
                </a:solidFill>
                <a:effectLst/>
                <a:uFillTx/>
                <a:latin typeface="+mj-lt"/>
                <a:ea typeface="+mj-ea"/>
                <a:cs typeface="+mj-cs"/>
                <a:sym typeface="Proxima Nova"/>
              </a:rPr>
              <a:t>Scuola&amp;Lavoro</a:t>
            </a:r>
            <a:r>
              <a:rPr kumimoji="0" lang="it-IT" sz="2400" b="0" i="0" u="none" strike="noStrike" cap="none" spc="0" normalizeH="0" baseline="0" dirty="0">
                <a:ln>
                  <a:noFill/>
                </a:ln>
                <a:solidFill>
                  <a:srgbClr val="5E5E5E"/>
                </a:solidFill>
                <a:effectLst/>
                <a:uFillTx/>
                <a:latin typeface="+mj-lt"/>
                <a:ea typeface="+mj-ea"/>
                <a:cs typeface="+mj-cs"/>
                <a:sym typeface="Proxima Nova"/>
              </a:rPr>
              <a:t>, sul  modello tedesco. </a:t>
            </a:r>
            <a:r>
              <a:rPr kumimoji="0" lang="it-IT" sz="2400" b="0" i="0" u="none" strike="noStrike" cap="none" spc="0" normalizeH="0" baseline="0" dirty="0" err="1">
                <a:ln>
                  <a:noFill/>
                </a:ln>
                <a:solidFill>
                  <a:srgbClr val="5E5E5E"/>
                </a:solidFill>
                <a:effectLst/>
                <a:uFillTx/>
                <a:latin typeface="+mj-lt"/>
                <a:ea typeface="+mj-ea"/>
                <a:cs typeface="+mj-cs"/>
                <a:sym typeface="Proxima Nova"/>
              </a:rPr>
              <a:t>Qs</a:t>
            </a:r>
            <a:r>
              <a:rPr kumimoji="0" lang="it-IT" sz="2400" b="0" i="0" u="none" strike="noStrike" cap="none" spc="0" normalizeH="0" baseline="0" dirty="0">
                <a:ln>
                  <a:noFill/>
                </a:ln>
                <a:solidFill>
                  <a:srgbClr val="5E5E5E"/>
                </a:solidFill>
                <a:effectLst/>
                <a:uFillTx/>
                <a:latin typeface="+mj-lt"/>
                <a:ea typeface="+mj-ea"/>
                <a:cs typeface="+mj-cs"/>
                <a:sym typeface="Proxima Nova"/>
              </a:rPr>
              <a:t> abbassa i salari rispetto al contratto di apprendistato TN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BARBIERI &amp; GIOACHIN"/>
          <p:cNvSpPr txBox="1">
            <a:spLocks noGrp="1"/>
          </p:cNvSpPr>
          <p:nvPr>
            <p:ph type="body" idx="22"/>
          </p:nvPr>
        </p:nvSpPr>
        <p:spPr>
          <a:prstGeom prst="rect">
            <a:avLst/>
          </a:prstGeom>
        </p:spPr>
        <p:txBody>
          <a:bodyPr/>
          <a:lstStyle/>
          <a:p>
            <a:r>
              <a:t>BARBIERI &amp; GIOACHIN</a:t>
            </a:r>
          </a:p>
        </p:txBody>
      </p:sp>
      <p:sp>
        <p:nvSpPr>
          <p:cNvPr id="38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385" name="Redditi INPS in Italia - dipendenti privati:…"/>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Redditi INPS in Italia - dipendenti privati: </a:t>
            </a:r>
          </a:p>
          <a:p>
            <a:pPr algn="l">
              <a:defRPr sz="6000">
                <a:solidFill>
                  <a:srgbClr val="5E5E5E"/>
                </a:solidFill>
              </a:defRPr>
            </a:pPr>
            <a:r>
              <a:rPr>
                <a:solidFill>
                  <a:schemeClr val="accent5">
                    <a:lumOff val="-29866"/>
                  </a:schemeClr>
                </a:solidFill>
              </a:rPr>
              <a:t>Bolzano primeggia, Trentino a livello Italiano</a:t>
            </a:r>
          </a:p>
        </p:txBody>
      </p:sp>
      <p:pic>
        <p:nvPicPr>
          <p:cNvPr id="386" name="INPS_redditi_pv_contratto.png" descr="INPS_redditi_pv_contratto.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BARBIERI &amp; GIOACHIN"/>
          <p:cNvSpPr txBox="1">
            <a:spLocks noGrp="1"/>
          </p:cNvSpPr>
          <p:nvPr>
            <p:ph type="body" idx="22"/>
          </p:nvPr>
        </p:nvSpPr>
        <p:spPr>
          <a:prstGeom prst="rect">
            <a:avLst/>
          </a:prstGeom>
        </p:spPr>
        <p:txBody>
          <a:bodyPr/>
          <a:lstStyle/>
          <a:p>
            <a:r>
              <a:t>BARBIERI &amp; GIOACHIN</a:t>
            </a:r>
          </a:p>
        </p:txBody>
      </p:sp>
      <p:sp>
        <p:nvSpPr>
          <p:cNvPr id="38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390" name="Redditi INPS in Italia - dipendenti privati:…"/>
          <p:cNvSpPr txBox="1">
            <a:spLocks noGrp="1"/>
          </p:cNvSpPr>
          <p:nvPr>
            <p:ph type="title" idx="4294967295"/>
          </p:nvPr>
        </p:nvSpPr>
        <p:spPr>
          <a:xfrm>
            <a:off x="1175566" y="1781592"/>
            <a:ext cx="22496838" cy="2616232"/>
          </a:xfrm>
          <a:prstGeom prst="rect">
            <a:avLst/>
          </a:prstGeom>
        </p:spPr>
        <p:txBody>
          <a:bodyPr anchor="t">
            <a:normAutofit fontScale="90000"/>
          </a:bodyPr>
          <a:lstStyle/>
          <a:p>
            <a:pPr algn="l" defTabSz="808990">
              <a:defRPr sz="5880">
                <a:solidFill>
                  <a:srgbClr val="5E5E5E"/>
                </a:solidFill>
              </a:defRPr>
            </a:pPr>
            <a:r>
              <a:rPr dirty="0" err="1"/>
              <a:t>Redditi</a:t>
            </a:r>
            <a:r>
              <a:rPr dirty="0"/>
              <a:t> INPS in Italia - </a:t>
            </a:r>
            <a:r>
              <a:rPr dirty="0" err="1"/>
              <a:t>dipendenti</a:t>
            </a:r>
            <a:r>
              <a:rPr dirty="0"/>
              <a:t> </a:t>
            </a:r>
            <a:r>
              <a:rPr dirty="0" err="1"/>
              <a:t>privati</a:t>
            </a:r>
            <a:r>
              <a:rPr dirty="0"/>
              <a:t>: </a:t>
            </a:r>
          </a:p>
          <a:p>
            <a:pPr algn="l" defTabSz="808990">
              <a:defRPr sz="5880">
                <a:solidFill>
                  <a:srgbClr val="5E5E5E"/>
                </a:solidFill>
              </a:defRPr>
            </a:pPr>
            <a:r>
              <a:rPr dirty="0">
                <a:solidFill>
                  <a:schemeClr val="accent5">
                    <a:lumOff val="-29866"/>
                  </a:schemeClr>
                </a:solidFill>
              </a:rPr>
              <a:t>Bolzano ha </a:t>
            </a:r>
            <a:r>
              <a:rPr dirty="0" err="1">
                <a:solidFill>
                  <a:schemeClr val="accent5">
                    <a:lumOff val="-29866"/>
                  </a:schemeClr>
                </a:solidFill>
              </a:rPr>
              <a:t>redditi</a:t>
            </a:r>
            <a:r>
              <a:rPr dirty="0">
                <a:solidFill>
                  <a:schemeClr val="accent5">
                    <a:lumOff val="-29866"/>
                  </a:schemeClr>
                </a:solidFill>
              </a:rPr>
              <a:t> </a:t>
            </a:r>
            <a:r>
              <a:rPr dirty="0" err="1">
                <a:solidFill>
                  <a:schemeClr val="accent5">
                    <a:lumOff val="-29866"/>
                  </a:schemeClr>
                </a:solidFill>
              </a:rPr>
              <a:t>maggiori</a:t>
            </a:r>
            <a:r>
              <a:rPr dirty="0">
                <a:solidFill>
                  <a:schemeClr val="accent5">
                    <a:lumOff val="-29866"/>
                  </a:schemeClr>
                </a:solidFill>
              </a:rPr>
              <a:t> del Trentino in quasi </a:t>
            </a:r>
            <a:r>
              <a:rPr dirty="0" err="1">
                <a:solidFill>
                  <a:schemeClr val="accent5">
                    <a:lumOff val="-29866"/>
                  </a:schemeClr>
                </a:solidFill>
              </a:rPr>
              <a:t>ogni</a:t>
            </a:r>
            <a:r>
              <a:rPr dirty="0">
                <a:solidFill>
                  <a:schemeClr val="accent5">
                    <a:lumOff val="-29866"/>
                  </a:schemeClr>
                </a:solidFill>
              </a:rPr>
              <a:t> </a:t>
            </a:r>
            <a:r>
              <a:rPr dirty="0" err="1">
                <a:solidFill>
                  <a:schemeClr val="accent5">
                    <a:lumOff val="-29866"/>
                  </a:schemeClr>
                </a:solidFill>
              </a:rPr>
              <a:t>settore</a:t>
            </a:r>
            <a:endParaRPr dirty="0">
              <a:solidFill>
                <a:schemeClr val="accent5">
                  <a:lumOff val="-29866"/>
                </a:schemeClr>
              </a:solidFill>
            </a:endParaRPr>
          </a:p>
        </p:txBody>
      </p:sp>
      <p:pic>
        <p:nvPicPr>
          <p:cNvPr id="391" name="INPS_diff_settore_redditi.png" descr="INPS_diff_settore_redditi.png"/>
          <p:cNvPicPr>
            <a:picLocks noChangeAspect="1"/>
          </p:cNvPicPr>
          <p:nvPr/>
        </p:nvPicPr>
        <p:blipFill>
          <a:blip r:embed="rId2"/>
          <a:srcRect l="302" r="302"/>
          <a:stretch>
            <a:fillRect/>
          </a:stretch>
        </p:blipFill>
        <p:spPr>
          <a:xfrm>
            <a:off x="711596" y="4039600"/>
            <a:ext cx="22110901" cy="8898274"/>
          </a:xfrm>
          <a:prstGeom prst="rect">
            <a:avLst/>
          </a:prstGeom>
          <a:ln w="12700">
            <a:miter lim="400000"/>
          </a:ln>
        </p:spPr>
      </p:pic>
      <p:sp>
        <p:nvSpPr>
          <p:cNvPr id="392" name="Linea"/>
          <p:cNvSpPr/>
          <p:nvPr/>
        </p:nvSpPr>
        <p:spPr>
          <a:xfrm flipH="1">
            <a:off x="21398121" y="6927535"/>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393" name="Arancio = si guadagna di più che in Trentino  Verde = In Trentino si guadagna di più"/>
          <p:cNvSpPr txBox="1"/>
          <p:nvPr/>
        </p:nvSpPr>
        <p:spPr>
          <a:xfrm>
            <a:off x="15835561" y="11999015"/>
            <a:ext cx="6062778"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lumOff val="-29866"/>
                  </a:schemeClr>
                </a:solidFill>
              </a:defRPr>
            </a:pPr>
            <a:r>
              <a:rPr b="1"/>
              <a:t>Arancio</a:t>
            </a:r>
            <a:r>
              <a:t> = si guadagna di più che in Trentino </a:t>
            </a:r>
            <a:br/>
            <a:r>
              <a:rPr b="1"/>
              <a:t>Verde</a:t>
            </a:r>
            <a:r>
              <a:t> = In Trentino si guadagna di più</a:t>
            </a:r>
          </a:p>
        </p:txBody>
      </p:sp>
      <p:sp>
        <p:nvSpPr>
          <p:cNvPr id="2" name="Rettangolo con angoli arrotondati 1">
            <a:extLst>
              <a:ext uri="{FF2B5EF4-FFF2-40B4-BE49-F238E27FC236}">
                <a16:creationId xmlns:a16="http://schemas.microsoft.com/office/drawing/2014/main" id="{CA66C26E-184A-4DEB-BA9B-58C1CBF80B86}"/>
              </a:ext>
            </a:extLst>
          </p:cNvPr>
          <p:cNvSpPr/>
          <p:nvPr/>
        </p:nvSpPr>
        <p:spPr>
          <a:xfrm>
            <a:off x="7548472" y="9277350"/>
            <a:ext cx="1100228" cy="1485900"/>
          </a:xfrm>
          <a:prstGeom prst="roundRect">
            <a:avLst/>
          </a:prstGeom>
          <a:noFill/>
          <a:ln w="28575"/>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6" name="Connettore 2 5">
            <a:extLst>
              <a:ext uri="{FF2B5EF4-FFF2-40B4-BE49-F238E27FC236}">
                <a16:creationId xmlns:a16="http://schemas.microsoft.com/office/drawing/2014/main" id="{D944C082-9CA4-43A0-932A-0179B81E4028}"/>
              </a:ext>
            </a:extLst>
          </p:cNvPr>
          <p:cNvCxnSpPr>
            <a:stCxn id="2" idx="2"/>
          </p:cNvCxnSpPr>
          <p:nvPr/>
        </p:nvCxnSpPr>
        <p:spPr>
          <a:xfrm flipH="1">
            <a:off x="8077200" y="10763250"/>
            <a:ext cx="21386" cy="142433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7" name="CasellaDiTesto 6">
            <a:extLst>
              <a:ext uri="{FF2B5EF4-FFF2-40B4-BE49-F238E27FC236}">
                <a16:creationId xmlns:a16="http://schemas.microsoft.com/office/drawing/2014/main" id="{AC4E54F8-C0E6-48CB-B301-263C8B038212}"/>
              </a:ext>
            </a:extLst>
          </p:cNvPr>
          <p:cNvSpPr txBox="1"/>
          <p:nvPr/>
        </p:nvSpPr>
        <p:spPr>
          <a:xfrm>
            <a:off x="7315200" y="12047301"/>
            <a:ext cx="165735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j-lt"/>
                <a:ea typeface="+mj-ea"/>
                <a:cs typeface="+mj-cs"/>
                <a:sym typeface="Proxima Nova"/>
              </a:rPr>
              <a:t>«Dual system Tedesco»</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12" name="2…"/>
          <p:cNvSpPr txBox="1">
            <a:spLocks noGrp="1"/>
          </p:cNvSpPr>
          <p:nvPr>
            <p:ph type="body" idx="24"/>
          </p:nvPr>
        </p:nvSpPr>
        <p:spPr>
          <a:prstGeom prst="rect">
            <a:avLst/>
          </a:prstGeom>
        </p:spPr>
        <p:txBody>
          <a:bodyPr anchor="ctr"/>
          <a:lstStyle/>
          <a:p>
            <a:pPr>
              <a:defRPr sz="11000"/>
            </a:pPr>
            <a:r>
              <a:rPr dirty="0"/>
              <a:t>2</a:t>
            </a:r>
          </a:p>
          <a:p>
            <a:pPr>
              <a:defRPr sz="9200"/>
            </a:pPr>
            <a:r>
              <a:rPr dirty="0" err="1"/>
              <a:t>Rischio</a:t>
            </a:r>
            <a:r>
              <a:rPr dirty="0"/>
              <a:t> di basso </a:t>
            </a:r>
            <a:r>
              <a:rPr dirty="0" err="1"/>
              <a:t>salario</a:t>
            </a:r>
            <a:r>
              <a:rPr dirty="0"/>
              <a:t> (</a:t>
            </a:r>
            <a:r>
              <a:rPr dirty="0" err="1"/>
              <a:t>decili</a:t>
            </a:r>
            <a:r>
              <a:rPr dirty="0"/>
              <a:t> </a:t>
            </a:r>
            <a:r>
              <a:rPr lang="it-IT" dirty="0"/>
              <a:t>1/2 </a:t>
            </a:r>
            <a:r>
              <a:rPr dirty="0"/>
              <a:t>)</a:t>
            </a:r>
            <a:br>
              <a:rPr dirty="0"/>
            </a:br>
            <a:r>
              <a:rPr sz="6000" dirty="0">
                <a:solidFill>
                  <a:srgbClr val="5E5E5E"/>
                </a:solidFill>
              </a:rPr>
              <a:t>Fonte: </a:t>
            </a:r>
            <a:r>
              <a:rPr sz="6000" dirty="0" err="1">
                <a:solidFill>
                  <a:srgbClr val="5E5E5E"/>
                </a:solidFill>
              </a:rPr>
              <a:t>Rilevazione</a:t>
            </a:r>
            <a:r>
              <a:rPr sz="6000" dirty="0">
                <a:solidFill>
                  <a:srgbClr val="5E5E5E"/>
                </a:solidFill>
              </a:rPr>
              <a:t> </a:t>
            </a:r>
            <a:r>
              <a:rPr sz="6000" dirty="0" err="1">
                <a:solidFill>
                  <a:srgbClr val="5E5E5E"/>
                </a:solidFill>
              </a:rPr>
              <a:t>forze</a:t>
            </a:r>
            <a:r>
              <a:rPr sz="6000" dirty="0">
                <a:solidFill>
                  <a:srgbClr val="5E5E5E"/>
                </a:solidFill>
              </a:rPr>
              <a:t> </a:t>
            </a:r>
            <a:r>
              <a:rPr sz="6000" dirty="0" err="1">
                <a:solidFill>
                  <a:srgbClr val="5E5E5E"/>
                </a:solidFill>
              </a:rPr>
              <a:t>lavoro</a:t>
            </a:r>
            <a:endParaRPr sz="6000" dirty="0">
              <a:solidFill>
                <a:srgbClr val="5E5E5E"/>
              </a:solidFill>
            </a:endParaRPr>
          </a:p>
        </p:txBody>
      </p:sp>
      <p:sp>
        <p:nvSpPr>
          <p:cNvPr id="3" name="CasellaDiTesto 2">
            <a:extLst>
              <a:ext uri="{FF2B5EF4-FFF2-40B4-BE49-F238E27FC236}">
                <a16:creationId xmlns:a16="http://schemas.microsoft.com/office/drawing/2014/main" id="{D07AB6CB-4EE9-4629-8DE8-45A69DF41484}"/>
              </a:ext>
            </a:extLst>
          </p:cNvPr>
          <p:cNvSpPr txBox="1"/>
          <p:nvPr/>
        </p:nvSpPr>
        <p:spPr>
          <a:xfrm>
            <a:off x="19011900" y="6088638"/>
            <a:ext cx="306705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j-lt"/>
                <a:ea typeface="+mj-ea"/>
                <a:cs typeface="+mj-cs"/>
                <a:sym typeface="Proxima Nova"/>
              </a:rPr>
              <a:t>± 12k/anno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umero diapositiva"/>
          <p:cNvSpPr txBox="1">
            <a:spLocks noGrp="1"/>
          </p:cNvSpPr>
          <p:nvPr>
            <p:ph type="sldNum" sz="quarter" idx="2"/>
          </p:nvPr>
        </p:nvSpPr>
        <p:spPr>
          <a:xfrm>
            <a:off x="22857717" y="12187645"/>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44" name="Andamenti aggregati del mercato del lavoro"/>
          <p:cNvSpPr txBox="1">
            <a:spLocks noGrp="1"/>
          </p:cNvSpPr>
          <p:nvPr>
            <p:ph type="body" idx="23"/>
          </p:nvPr>
        </p:nvSpPr>
        <p:spPr>
          <a:xfrm>
            <a:off x="5857802" y="7589842"/>
            <a:ext cx="12668396" cy="838201"/>
          </a:xfrm>
          <a:prstGeom prst="rect">
            <a:avLst/>
          </a:prstGeom>
        </p:spPr>
        <p:txBody>
          <a:bodyPr/>
          <a:lstStyle/>
          <a:p>
            <a:r>
              <a:t>Andamenti aggregati del mercato del lavoro</a:t>
            </a:r>
          </a:p>
        </p:txBody>
      </p:sp>
      <p:sp>
        <p:nvSpPr>
          <p:cNvPr id="245" name="Introduzione"/>
          <p:cNvSpPr txBox="1">
            <a:spLocks noGrp="1"/>
          </p:cNvSpPr>
          <p:nvPr>
            <p:ph type="body" idx="24"/>
          </p:nvPr>
        </p:nvSpPr>
        <p:spPr>
          <a:prstGeom prst="rect">
            <a:avLst/>
          </a:prstGeom>
        </p:spPr>
        <p:txBody>
          <a:bodyPr/>
          <a:lstStyle/>
          <a:p>
            <a:r>
              <a:t>Introduzione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BARBIERI &amp; GIOACHIN"/>
          <p:cNvSpPr txBox="1">
            <a:spLocks noGrp="1"/>
          </p:cNvSpPr>
          <p:nvPr>
            <p:ph type="body" idx="22"/>
          </p:nvPr>
        </p:nvSpPr>
        <p:spPr>
          <a:prstGeom prst="rect">
            <a:avLst/>
          </a:prstGeom>
        </p:spPr>
        <p:txBody>
          <a:bodyPr/>
          <a:lstStyle/>
          <a:p>
            <a:r>
              <a:t>BARBIERI &amp; GIOACHIN</a:t>
            </a:r>
          </a:p>
        </p:txBody>
      </p:sp>
      <p:sp>
        <p:nvSpPr>
          <p:cNvPr id="41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16" name="Rischio di basso salari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di basso salario </a:t>
            </a:r>
          </a:p>
          <a:p>
            <a:pPr algn="l">
              <a:defRPr sz="6000">
                <a:solidFill>
                  <a:srgbClr val="5E5E5E"/>
                </a:solidFill>
              </a:defRPr>
            </a:pPr>
            <a:r>
              <a:rPr>
                <a:solidFill>
                  <a:schemeClr val="accent5">
                    <a:lumOff val="-29866"/>
                  </a:schemeClr>
                </a:solidFill>
              </a:rPr>
              <a:t>Socio-demografiche: Sesso</a:t>
            </a:r>
          </a:p>
        </p:txBody>
      </p:sp>
      <p:pic>
        <p:nvPicPr>
          <p:cNvPr id="417" name="lw_genere.png" descr="lw_genere.png"/>
          <p:cNvPicPr>
            <a:picLocks noChangeAspect="1"/>
          </p:cNvPicPr>
          <p:nvPr/>
        </p:nvPicPr>
        <p:blipFill>
          <a:blip r:embed="rId2"/>
          <a:srcRect l="302" r="302"/>
          <a:stretch>
            <a:fillRect/>
          </a:stretch>
        </p:blipFill>
        <p:spPr>
          <a:xfrm>
            <a:off x="764716" y="3616564"/>
            <a:ext cx="23162084" cy="9321310"/>
          </a:xfrm>
          <a:prstGeom prst="rect">
            <a:avLst/>
          </a:prstGeom>
          <a:ln w="12700">
            <a:miter lim="400000"/>
          </a:ln>
        </p:spPr>
      </p:pic>
      <p:sp>
        <p:nvSpPr>
          <p:cNvPr id="418" name="Linea"/>
          <p:cNvSpPr/>
          <p:nvPr/>
        </p:nvSpPr>
        <p:spPr>
          <a:xfrm>
            <a:off x="9050507" y="8105308"/>
            <a:ext cx="2024535" cy="791006"/>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19" name="Unico trend decrescente"/>
          <p:cNvSpPr txBox="1"/>
          <p:nvPr/>
        </p:nvSpPr>
        <p:spPr>
          <a:xfrm>
            <a:off x="8071409" y="7304167"/>
            <a:ext cx="341498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Unico trend decrescente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BARBIERI &amp; GIOACHIN"/>
          <p:cNvSpPr txBox="1">
            <a:spLocks noGrp="1"/>
          </p:cNvSpPr>
          <p:nvPr>
            <p:ph type="body" idx="22"/>
          </p:nvPr>
        </p:nvSpPr>
        <p:spPr>
          <a:prstGeom prst="rect">
            <a:avLst/>
          </a:prstGeom>
        </p:spPr>
        <p:txBody>
          <a:bodyPr/>
          <a:lstStyle/>
          <a:p>
            <a:r>
              <a:t>BARBIERI &amp; GIOACHIN</a:t>
            </a:r>
          </a:p>
        </p:txBody>
      </p:sp>
      <p:sp>
        <p:nvSpPr>
          <p:cNvPr id="42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23" name="Rischio di basso salari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di basso salario </a:t>
            </a:r>
          </a:p>
          <a:p>
            <a:pPr algn="l">
              <a:defRPr sz="6000">
                <a:solidFill>
                  <a:srgbClr val="5E5E5E"/>
                </a:solidFill>
              </a:defRPr>
            </a:pPr>
            <a:r>
              <a:rPr>
                <a:solidFill>
                  <a:schemeClr val="accent5">
                    <a:lumOff val="-29866"/>
                  </a:schemeClr>
                </a:solidFill>
              </a:rPr>
              <a:t>Socio-demografiche: Età</a:t>
            </a:r>
          </a:p>
        </p:txBody>
      </p:sp>
      <p:pic>
        <p:nvPicPr>
          <p:cNvPr id="424" name="lw_eta.png" descr="lw_eta.png"/>
          <p:cNvPicPr>
            <a:picLocks noChangeAspect="1"/>
          </p:cNvPicPr>
          <p:nvPr/>
        </p:nvPicPr>
        <p:blipFill>
          <a:blip r:embed="rId2"/>
          <a:srcRect l="302" r="302"/>
          <a:stretch>
            <a:fillRect/>
          </a:stretch>
        </p:blipFill>
        <p:spPr>
          <a:xfrm>
            <a:off x="1001399" y="4171950"/>
            <a:ext cx="21782031" cy="8765924"/>
          </a:xfrm>
          <a:prstGeom prst="rect">
            <a:avLst/>
          </a:prstGeom>
          <a:ln w="12700">
            <a:miter lim="400000"/>
          </a:ln>
        </p:spPr>
      </p:pic>
      <p:sp>
        <p:nvSpPr>
          <p:cNvPr id="425" name="Linea"/>
          <p:cNvSpPr/>
          <p:nvPr/>
        </p:nvSpPr>
        <p:spPr>
          <a:xfrm flipH="1">
            <a:off x="5988307" y="8332782"/>
            <a:ext cx="444259" cy="444259"/>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26" name="Linea"/>
          <p:cNvSpPr/>
          <p:nvPr/>
        </p:nvSpPr>
        <p:spPr>
          <a:xfrm flipH="1">
            <a:off x="10880231" y="7396639"/>
            <a:ext cx="444259"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27" name="Linea"/>
          <p:cNvSpPr/>
          <p:nvPr/>
        </p:nvSpPr>
        <p:spPr>
          <a:xfrm>
            <a:off x="9033021" y="9725447"/>
            <a:ext cx="1847210" cy="400513"/>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28" name="Linea"/>
          <p:cNvSpPr/>
          <p:nvPr/>
        </p:nvSpPr>
        <p:spPr>
          <a:xfrm flipH="1">
            <a:off x="16387573" y="7257749"/>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BARBIERI &amp; GIOACHIN"/>
          <p:cNvSpPr txBox="1">
            <a:spLocks noGrp="1"/>
          </p:cNvSpPr>
          <p:nvPr>
            <p:ph type="body" idx="22"/>
          </p:nvPr>
        </p:nvSpPr>
        <p:spPr>
          <a:prstGeom prst="rect">
            <a:avLst/>
          </a:prstGeom>
        </p:spPr>
        <p:txBody>
          <a:bodyPr/>
          <a:lstStyle/>
          <a:p>
            <a:r>
              <a:t>BARBIERI &amp; GIOACHIN</a:t>
            </a:r>
          </a:p>
        </p:txBody>
      </p:sp>
      <p:sp>
        <p:nvSpPr>
          <p:cNvPr id="43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32" name="Rischio di basso salari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di basso salario </a:t>
            </a:r>
          </a:p>
          <a:p>
            <a:pPr algn="l">
              <a:defRPr sz="6000">
                <a:solidFill>
                  <a:srgbClr val="5E5E5E"/>
                </a:solidFill>
              </a:defRPr>
            </a:pPr>
            <a:r>
              <a:rPr>
                <a:solidFill>
                  <a:schemeClr val="accent5">
                    <a:lumOff val="-29866"/>
                  </a:schemeClr>
                </a:solidFill>
              </a:rPr>
              <a:t>Socio-demografiche: Istruzione</a:t>
            </a:r>
          </a:p>
        </p:txBody>
      </p:sp>
      <p:pic>
        <p:nvPicPr>
          <p:cNvPr id="433" name="lw_edu.png" descr="lw_edu.png"/>
          <p:cNvPicPr>
            <a:picLocks noChangeAspect="1"/>
          </p:cNvPicPr>
          <p:nvPr/>
        </p:nvPicPr>
        <p:blipFill>
          <a:blip r:embed="rId2"/>
          <a:srcRect l="302" r="302"/>
          <a:stretch>
            <a:fillRect/>
          </a:stretch>
        </p:blipFill>
        <p:spPr>
          <a:xfrm>
            <a:off x="622707" y="3841354"/>
            <a:ext cx="22603515" cy="9096520"/>
          </a:xfrm>
          <a:prstGeom prst="rect">
            <a:avLst/>
          </a:prstGeom>
          <a:ln w="12700">
            <a:miter lim="400000"/>
          </a:ln>
        </p:spPr>
      </p:pic>
      <p:sp>
        <p:nvSpPr>
          <p:cNvPr id="434" name="Linea"/>
          <p:cNvSpPr/>
          <p:nvPr/>
        </p:nvSpPr>
        <p:spPr>
          <a:xfrm>
            <a:off x="8972665" y="9272937"/>
            <a:ext cx="2024535" cy="791006"/>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BARBIERI &amp; GIOACHIN"/>
          <p:cNvSpPr txBox="1">
            <a:spLocks noGrp="1"/>
          </p:cNvSpPr>
          <p:nvPr>
            <p:ph type="body" idx="22"/>
          </p:nvPr>
        </p:nvSpPr>
        <p:spPr>
          <a:prstGeom prst="rect">
            <a:avLst/>
          </a:prstGeom>
        </p:spPr>
        <p:txBody>
          <a:bodyPr/>
          <a:lstStyle/>
          <a:p>
            <a:r>
              <a:t>BARBIERI &amp; GIOACHIN</a:t>
            </a:r>
          </a:p>
        </p:txBody>
      </p:sp>
      <p:sp>
        <p:nvSpPr>
          <p:cNvPr id="43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38" name="Rischio di basso salari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di basso salario </a:t>
            </a:r>
          </a:p>
          <a:p>
            <a:pPr algn="l">
              <a:defRPr sz="6000">
                <a:solidFill>
                  <a:schemeClr val="accent5">
                    <a:lumOff val="-29866"/>
                  </a:schemeClr>
                </a:solidFill>
              </a:defRPr>
            </a:pPr>
            <a:r>
              <a:t>Classe sociale - gruppo occupazionale</a:t>
            </a:r>
          </a:p>
        </p:txBody>
      </p:sp>
      <p:pic>
        <p:nvPicPr>
          <p:cNvPr id="439" name="lw_classeb.png" descr="lw_classeb.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440" name="Linea"/>
          <p:cNvSpPr/>
          <p:nvPr/>
        </p:nvSpPr>
        <p:spPr>
          <a:xfrm flipV="1">
            <a:off x="3387503" y="7101168"/>
            <a:ext cx="1662233" cy="400865"/>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41" name="Ovale"/>
          <p:cNvSpPr/>
          <p:nvPr/>
        </p:nvSpPr>
        <p:spPr>
          <a:xfrm>
            <a:off x="17698396" y="11434503"/>
            <a:ext cx="2443098"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42" name="Ovale"/>
          <p:cNvSpPr/>
          <p:nvPr/>
        </p:nvSpPr>
        <p:spPr>
          <a:xfrm>
            <a:off x="12765667" y="11434503"/>
            <a:ext cx="2661173"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2" name="Parentesi graffa chiusa 1">
            <a:extLst>
              <a:ext uri="{FF2B5EF4-FFF2-40B4-BE49-F238E27FC236}">
                <a16:creationId xmlns:a16="http://schemas.microsoft.com/office/drawing/2014/main" id="{295EF4D3-8AE1-4E17-8460-CF3E53A88D06}"/>
              </a:ext>
            </a:extLst>
          </p:cNvPr>
          <p:cNvSpPr/>
          <p:nvPr/>
        </p:nvSpPr>
        <p:spPr>
          <a:xfrm rot="5400000">
            <a:off x="16329599" y="10328702"/>
            <a:ext cx="587626" cy="4953000"/>
          </a:xfrm>
          <a:prstGeom prst="righ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endParaRPr>
          </a:p>
        </p:txBody>
      </p:sp>
      <p:sp>
        <p:nvSpPr>
          <p:cNvPr id="3" name="CasellaDiTesto 2">
            <a:extLst>
              <a:ext uri="{FF2B5EF4-FFF2-40B4-BE49-F238E27FC236}">
                <a16:creationId xmlns:a16="http://schemas.microsoft.com/office/drawing/2014/main" id="{9D2E5394-1D14-4ADD-AE23-6B21ED98961C}"/>
              </a:ext>
            </a:extLst>
          </p:cNvPr>
          <p:cNvSpPr txBox="1"/>
          <p:nvPr/>
        </p:nvSpPr>
        <p:spPr>
          <a:xfrm>
            <a:off x="14351610" y="13028543"/>
            <a:ext cx="4088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j-lt"/>
                <a:ea typeface="+mj-ea"/>
                <a:cs typeface="+mj-cs"/>
                <a:sym typeface="Proxima Nova"/>
              </a:rPr>
              <a:t>Working class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BARBIERI &amp; GIOACHIN"/>
          <p:cNvSpPr txBox="1">
            <a:spLocks noGrp="1"/>
          </p:cNvSpPr>
          <p:nvPr>
            <p:ph type="body" idx="22"/>
          </p:nvPr>
        </p:nvSpPr>
        <p:spPr>
          <a:prstGeom prst="rect">
            <a:avLst/>
          </a:prstGeom>
        </p:spPr>
        <p:txBody>
          <a:bodyPr/>
          <a:lstStyle/>
          <a:p>
            <a:r>
              <a:t>BARBIERI &amp; GIOACHIN</a:t>
            </a:r>
          </a:p>
        </p:txBody>
      </p:sp>
      <p:sp>
        <p:nvSpPr>
          <p:cNvPr id="44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46"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447" name="lw_coef.pdf" descr="lw_coef.pdf"/>
          <p:cNvPicPr>
            <a:picLocks noChangeAspect="1"/>
          </p:cNvPicPr>
          <p:nvPr/>
        </p:nvPicPr>
        <p:blipFill>
          <a:blip r:embed="rId3"/>
          <a:srcRect l="6310" t="2639" r="2682" b="52998"/>
          <a:stretch>
            <a:fillRect/>
          </a:stretch>
        </p:blipFill>
        <p:spPr>
          <a:xfrm>
            <a:off x="8000501" y="709127"/>
            <a:ext cx="13056065" cy="11096426"/>
          </a:xfrm>
          <a:prstGeom prst="rect">
            <a:avLst/>
          </a:prstGeom>
          <a:ln w="12700">
            <a:miter lim="400000"/>
          </a:ln>
        </p:spPr>
      </p:pic>
      <p:pic>
        <p:nvPicPr>
          <p:cNvPr id="448" name="lw_coef.pdf" descr="lw_coef.pdf"/>
          <p:cNvPicPr>
            <a:picLocks noChangeAspect="1"/>
          </p:cNvPicPr>
          <p:nvPr/>
        </p:nvPicPr>
        <p:blipFill>
          <a:blip r:embed="rId3"/>
          <a:srcRect l="33043" t="89552" r="35150" b="7517"/>
          <a:stretch>
            <a:fillRect/>
          </a:stretch>
        </p:blipFill>
        <p:spPr>
          <a:xfrm>
            <a:off x="16404357" y="11543527"/>
            <a:ext cx="4652209" cy="685852"/>
          </a:xfrm>
          <a:prstGeom prst="rect">
            <a:avLst/>
          </a:prstGeom>
          <a:ln w="12700">
            <a:miter lim="400000"/>
          </a:ln>
        </p:spPr>
      </p:pic>
      <p:pic>
        <p:nvPicPr>
          <p:cNvPr id="449" name="lw_coef.pdf" descr="lw_coef.pdf"/>
          <p:cNvPicPr>
            <a:picLocks noChangeAspect="1"/>
          </p:cNvPicPr>
          <p:nvPr/>
        </p:nvPicPr>
        <p:blipFill>
          <a:blip r:embed="rId3"/>
          <a:srcRect l="33043" t="89552" r="35150" b="7517"/>
          <a:stretch>
            <a:fillRect/>
          </a:stretch>
        </p:blipFill>
        <p:spPr>
          <a:xfrm>
            <a:off x="11841378" y="11543527"/>
            <a:ext cx="4652209" cy="685852"/>
          </a:xfrm>
          <a:prstGeom prst="rect">
            <a:avLst/>
          </a:prstGeom>
          <a:ln w="12700">
            <a:miter lim="400000"/>
          </a:ln>
        </p:spPr>
      </p:pic>
      <p:sp>
        <p:nvSpPr>
          <p:cNvPr id="450"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dirty="0" err="1">
                <a:solidFill>
                  <a:schemeClr val="accent5">
                    <a:lumOff val="-29866"/>
                  </a:schemeClr>
                </a:solidFill>
              </a:rPr>
              <a:t>Regressione</a:t>
            </a:r>
            <a:endParaRPr dirty="0">
              <a:solidFill>
                <a:schemeClr val="accent5">
                  <a:lumOff val="-29866"/>
                </a:schemeClr>
              </a:solidFill>
            </a:endParaRPr>
          </a:p>
          <a:p>
            <a:pPr algn="l">
              <a:defRPr sz="6000">
                <a:solidFill>
                  <a:srgbClr val="5E5E5E"/>
                </a:solidFill>
              </a:defRPr>
            </a:pPr>
            <a:r>
              <a:rPr dirty="0">
                <a:solidFill>
                  <a:schemeClr val="accent5">
                    <a:lumOff val="-29866"/>
                  </a:schemeClr>
                </a:solidFill>
              </a:rPr>
              <a:t>Basso </a:t>
            </a:r>
            <a:r>
              <a:rPr dirty="0" err="1">
                <a:solidFill>
                  <a:schemeClr val="accent5">
                    <a:lumOff val="-29866"/>
                  </a:schemeClr>
                </a:solidFill>
              </a:rPr>
              <a:t>salario</a:t>
            </a:r>
            <a:endParaRPr dirty="0">
              <a:solidFill>
                <a:schemeClr val="accent5">
                  <a:lumOff val="-29866"/>
                </a:schemeClr>
              </a:solidFill>
            </a:endParaRPr>
          </a:p>
        </p:txBody>
      </p:sp>
      <p:sp>
        <p:nvSpPr>
          <p:cNvPr id="2" name="CasellaDiTesto 1">
            <a:extLst>
              <a:ext uri="{FF2B5EF4-FFF2-40B4-BE49-F238E27FC236}">
                <a16:creationId xmlns:a16="http://schemas.microsoft.com/office/drawing/2014/main" id="{1200F47D-B924-404D-B0B7-DD16A1042F14}"/>
              </a:ext>
            </a:extLst>
          </p:cNvPr>
          <p:cNvSpPr txBox="1"/>
          <p:nvPr/>
        </p:nvSpPr>
        <p:spPr>
          <a:xfrm>
            <a:off x="14935200" y="1724442"/>
            <a:ext cx="7620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FF0000"/>
                </a:solidFill>
                <a:effectLst/>
                <a:uFillTx/>
                <a:latin typeface="+mj-lt"/>
                <a:ea typeface="+mj-ea"/>
                <a:cs typeface="+mj-cs"/>
                <a:sym typeface="Proxima Nova"/>
              </a:rPr>
              <a:t>+</a:t>
            </a:r>
          </a:p>
        </p:txBody>
      </p:sp>
      <p:sp>
        <p:nvSpPr>
          <p:cNvPr id="10" name="CasellaDiTesto 9">
            <a:extLst>
              <a:ext uri="{FF2B5EF4-FFF2-40B4-BE49-F238E27FC236}">
                <a16:creationId xmlns:a16="http://schemas.microsoft.com/office/drawing/2014/main" id="{3A7F5DF0-6997-4D33-9FE6-6E7F6880C4DB}"/>
              </a:ext>
            </a:extLst>
          </p:cNvPr>
          <p:cNvSpPr txBox="1"/>
          <p:nvPr/>
        </p:nvSpPr>
        <p:spPr>
          <a:xfrm>
            <a:off x="12477750" y="1724442"/>
            <a:ext cx="7620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rgbClr val="FF0000"/>
                </a:solidFill>
                <a:effectLst/>
                <a:uFillTx/>
                <a:latin typeface="+mj-lt"/>
                <a:ea typeface="+mj-ea"/>
                <a:cs typeface="+mj-cs"/>
                <a:sym typeface="Proxima Nova"/>
              </a:rP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BARBIERI &amp; GIOACHIN"/>
          <p:cNvSpPr txBox="1">
            <a:spLocks noGrp="1"/>
          </p:cNvSpPr>
          <p:nvPr>
            <p:ph type="body" idx="22"/>
          </p:nvPr>
        </p:nvSpPr>
        <p:spPr>
          <a:prstGeom prst="rect">
            <a:avLst/>
          </a:prstGeom>
        </p:spPr>
        <p:txBody>
          <a:bodyPr/>
          <a:lstStyle/>
          <a:p>
            <a:r>
              <a:t>BARBIERI &amp; GIOACHIN</a:t>
            </a:r>
          </a:p>
        </p:txBody>
      </p:sp>
      <p:sp>
        <p:nvSpPr>
          <p:cNvPr id="45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454"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455" name="lw_coef.pdf" descr="lw_coef.pdf"/>
          <p:cNvPicPr>
            <a:picLocks noChangeAspect="1"/>
          </p:cNvPicPr>
          <p:nvPr/>
        </p:nvPicPr>
        <p:blipFill>
          <a:blip r:embed="rId3"/>
          <a:srcRect l="6310" t="2639" r="2682" b="52998"/>
          <a:stretch>
            <a:fillRect/>
          </a:stretch>
        </p:blipFill>
        <p:spPr>
          <a:xfrm>
            <a:off x="8000501" y="1175657"/>
            <a:ext cx="13158317" cy="10629896"/>
          </a:xfrm>
          <a:prstGeom prst="rect">
            <a:avLst/>
          </a:prstGeom>
          <a:ln w="12700">
            <a:miter lim="400000"/>
          </a:ln>
        </p:spPr>
      </p:pic>
      <p:pic>
        <p:nvPicPr>
          <p:cNvPr id="456" name="lw_coef.pdf" descr="lw_coef.pdf"/>
          <p:cNvPicPr>
            <a:picLocks noChangeAspect="1"/>
          </p:cNvPicPr>
          <p:nvPr/>
        </p:nvPicPr>
        <p:blipFill>
          <a:blip r:embed="rId3"/>
          <a:srcRect l="33043" t="89552" r="35150" b="7517"/>
          <a:stretch>
            <a:fillRect/>
          </a:stretch>
        </p:blipFill>
        <p:spPr>
          <a:xfrm>
            <a:off x="16404357" y="11543527"/>
            <a:ext cx="4652209" cy="685852"/>
          </a:xfrm>
          <a:prstGeom prst="rect">
            <a:avLst/>
          </a:prstGeom>
          <a:ln w="12700">
            <a:miter lim="400000"/>
          </a:ln>
        </p:spPr>
      </p:pic>
      <p:pic>
        <p:nvPicPr>
          <p:cNvPr id="457" name="lw_coef.pdf" descr="lw_coef.pdf"/>
          <p:cNvPicPr>
            <a:picLocks noChangeAspect="1"/>
          </p:cNvPicPr>
          <p:nvPr/>
        </p:nvPicPr>
        <p:blipFill>
          <a:blip r:embed="rId3"/>
          <a:srcRect l="33043" t="89552" r="35150" b="7517"/>
          <a:stretch>
            <a:fillRect/>
          </a:stretch>
        </p:blipFill>
        <p:spPr>
          <a:xfrm>
            <a:off x="11841377" y="11543527"/>
            <a:ext cx="4652209" cy="685852"/>
          </a:xfrm>
          <a:prstGeom prst="rect">
            <a:avLst/>
          </a:prstGeom>
          <a:ln w="12700">
            <a:miter lim="400000"/>
          </a:ln>
        </p:spPr>
      </p:pic>
      <p:sp>
        <p:nvSpPr>
          <p:cNvPr id="458" name="Rettangolo"/>
          <p:cNvSpPr/>
          <p:nvPr/>
        </p:nvSpPr>
        <p:spPr>
          <a:xfrm>
            <a:off x="8537706" y="5298725"/>
            <a:ext cx="11828676" cy="2265680"/>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59" name="Rettangolo"/>
          <p:cNvSpPr/>
          <p:nvPr/>
        </p:nvSpPr>
        <p:spPr>
          <a:xfrm>
            <a:off x="10212401" y="7354646"/>
            <a:ext cx="1569963"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60" name="Rettangolo"/>
          <p:cNvSpPr/>
          <p:nvPr/>
        </p:nvSpPr>
        <p:spPr>
          <a:xfrm>
            <a:off x="9668603" y="6970933"/>
            <a:ext cx="2178890"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61" name="Rettangolo"/>
          <p:cNvSpPr/>
          <p:nvPr/>
        </p:nvSpPr>
        <p:spPr>
          <a:xfrm>
            <a:off x="10489703" y="5979268"/>
            <a:ext cx="1569964"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62" name="Al netto del ruolo degli altri fattori,…"/>
          <p:cNvSpPr txBox="1"/>
          <p:nvPr/>
        </p:nvSpPr>
        <p:spPr>
          <a:xfrm>
            <a:off x="1217875" y="4802422"/>
            <a:ext cx="8714083" cy="5433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rPr dirty="0"/>
              <a:t>Al </a:t>
            </a:r>
            <a:r>
              <a:rPr dirty="0" err="1"/>
              <a:t>netto</a:t>
            </a:r>
            <a:r>
              <a:rPr dirty="0"/>
              <a:t> del </a:t>
            </a:r>
            <a:r>
              <a:rPr dirty="0" err="1"/>
              <a:t>ruolo</a:t>
            </a:r>
            <a:r>
              <a:rPr dirty="0"/>
              <a:t> </a:t>
            </a:r>
            <a:r>
              <a:rPr dirty="0" err="1"/>
              <a:t>degli</a:t>
            </a:r>
            <a:r>
              <a:rPr dirty="0"/>
              <a:t> </a:t>
            </a:r>
            <a:r>
              <a:rPr dirty="0" err="1"/>
              <a:t>altri</a:t>
            </a:r>
            <a:r>
              <a:rPr dirty="0"/>
              <a:t> </a:t>
            </a:r>
            <a:r>
              <a:rPr dirty="0" err="1"/>
              <a:t>fattori</a:t>
            </a:r>
            <a:r>
              <a:rPr dirty="0"/>
              <a:t>, </a:t>
            </a:r>
          </a:p>
          <a:p>
            <a:pPr algn="l" defTabSz="449580">
              <a:lnSpc>
                <a:spcPct val="107916"/>
              </a:lnSpc>
              <a:spcBef>
                <a:spcPts val="800"/>
              </a:spcBef>
              <a:defRPr sz="3100">
                <a:solidFill>
                  <a:srgbClr val="000000"/>
                </a:solidFill>
                <a:latin typeface="Calibri"/>
                <a:ea typeface="Calibri"/>
                <a:cs typeface="Calibri"/>
                <a:sym typeface="Calibri"/>
              </a:defRPr>
            </a:pPr>
            <a:r>
              <a:rPr dirty="0"/>
              <a:t>I </a:t>
            </a:r>
            <a:r>
              <a:rPr b="1" dirty="0" err="1"/>
              <a:t>settori</a:t>
            </a:r>
            <a:r>
              <a:rPr b="1" dirty="0"/>
              <a:t> </a:t>
            </a:r>
            <a:r>
              <a:rPr b="1" dirty="0" err="1"/>
              <a:t>produttivi</a:t>
            </a:r>
            <a:r>
              <a:rPr dirty="0"/>
              <a:t> </a:t>
            </a:r>
            <a:r>
              <a:rPr dirty="0" err="1"/>
              <a:t>più</a:t>
            </a:r>
            <a:r>
              <a:rPr dirty="0"/>
              <a:t> </a:t>
            </a:r>
            <a:r>
              <a:rPr dirty="0" err="1"/>
              <a:t>esposti</a:t>
            </a:r>
            <a:r>
              <a:rPr dirty="0"/>
              <a:t> </a:t>
            </a:r>
            <a:r>
              <a:rPr dirty="0" err="1"/>
              <a:t>sono</a:t>
            </a:r>
            <a:r>
              <a:rPr dirty="0"/>
              <a:t>: </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rPr dirty="0" err="1"/>
              <a:t>Agricoltura</a:t>
            </a:r>
            <a:endParaRPr dirty="0"/>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rPr dirty="0" err="1"/>
              <a:t>Professionale-Tecnico-Scientifico</a:t>
            </a:r>
            <a:r>
              <a:rPr dirty="0"/>
              <a:t> </a:t>
            </a:r>
            <a:br>
              <a:rPr dirty="0"/>
            </a:br>
            <a:r>
              <a:rPr dirty="0"/>
              <a:t>(</a:t>
            </a:r>
            <a:r>
              <a:rPr dirty="0" err="1"/>
              <a:t>anche</a:t>
            </a:r>
            <a:r>
              <a:rPr dirty="0"/>
              <a:t> </a:t>
            </a:r>
            <a:r>
              <a:rPr dirty="0" err="1"/>
              <a:t>Università</a:t>
            </a:r>
            <a:r>
              <a:rPr dirty="0"/>
              <a:t>)</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rPr dirty="0" err="1"/>
              <a:t>Cultura</a:t>
            </a:r>
            <a:r>
              <a:rPr dirty="0"/>
              <a:t>, </a:t>
            </a:r>
            <a:r>
              <a:rPr dirty="0" err="1"/>
              <a:t>arte</a:t>
            </a:r>
            <a:r>
              <a:rPr dirty="0"/>
              <a:t>, </a:t>
            </a:r>
            <a:r>
              <a:rPr dirty="0" err="1"/>
              <a:t>intrattenimento</a:t>
            </a:r>
            <a:endParaRPr dirty="0"/>
          </a:p>
          <a:p>
            <a:pPr algn="l" defTabSz="449580">
              <a:lnSpc>
                <a:spcPct val="107916"/>
              </a:lnSpc>
              <a:spcBef>
                <a:spcPts val="800"/>
              </a:spcBef>
              <a:defRPr sz="3100">
                <a:solidFill>
                  <a:srgbClr val="000000"/>
                </a:solidFill>
                <a:latin typeface="Calibri"/>
                <a:ea typeface="Calibri"/>
                <a:cs typeface="Calibri"/>
                <a:sym typeface="Calibri"/>
              </a:defRPr>
            </a:pPr>
            <a:endParaRPr dirty="0"/>
          </a:p>
          <a:p>
            <a:pPr algn="l" defTabSz="449580">
              <a:lnSpc>
                <a:spcPct val="107916"/>
              </a:lnSpc>
              <a:spcBef>
                <a:spcPts val="800"/>
              </a:spcBef>
              <a:defRPr sz="3100">
                <a:solidFill>
                  <a:srgbClr val="000000"/>
                </a:solidFill>
                <a:latin typeface="Calibri"/>
                <a:ea typeface="Calibri"/>
                <a:cs typeface="Calibri"/>
                <a:sym typeface="Calibri"/>
              </a:defRPr>
            </a:pPr>
            <a:endParaRPr dirty="0"/>
          </a:p>
          <a:p>
            <a:pPr algn="l" defTabSz="449580">
              <a:lnSpc>
                <a:spcPct val="107916"/>
              </a:lnSpc>
              <a:spcBef>
                <a:spcPts val="800"/>
              </a:spcBef>
              <a:defRPr sz="3100">
                <a:solidFill>
                  <a:srgbClr val="000000"/>
                </a:solidFill>
                <a:latin typeface="Calibri"/>
                <a:ea typeface="Calibri"/>
                <a:cs typeface="Calibri"/>
                <a:sym typeface="Calibri"/>
              </a:defRPr>
            </a:pPr>
            <a:r>
              <a:rPr dirty="0"/>
              <a:t>Sempre un po</a:t>
            </a:r>
            <a:r>
              <a:rPr lang="it-IT" dirty="0"/>
              <a:t>'</a:t>
            </a:r>
            <a:r>
              <a:rPr dirty="0"/>
              <a:t> </a:t>
            </a:r>
            <a:r>
              <a:rPr dirty="0" err="1"/>
              <a:t>meno</a:t>
            </a:r>
            <a:r>
              <a:rPr dirty="0"/>
              <a:t> a BZ</a:t>
            </a:r>
          </a:p>
        </p:txBody>
      </p:sp>
      <p:sp>
        <p:nvSpPr>
          <p:cNvPr id="463"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Regressione</a:t>
            </a:r>
          </a:p>
          <a:p>
            <a:pPr algn="l">
              <a:defRPr sz="6000">
                <a:solidFill>
                  <a:srgbClr val="5E5E5E"/>
                </a:solidFill>
              </a:defRPr>
            </a:pPr>
            <a:r>
              <a:rPr>
                <a:solidFill>
                  <a:schemeClr val="accent5">
                    <a:lumOff val="-29866"/>
                  </a:schemeClr>
                </a:solidFill>
              </a:rPr>
              <a:t>Basso salario</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BARBIERI &amp; GIOACHIN"/>
          <p:cNvSpPr txBox="1">
            <a:spLocks noGrp="1"/>
          </p:cNvSpPr>
          <p:nvPr>
            <p:ph type="body" idx="22"/>
          </p:nvPr>
        </p:nvSpPr>
        <p:spPr>
          <a:prstGeom prst="rect">
            <a:avLst/>
          </a:prstGeom>
        </p:spPr>
        <p:txBody>
          <a:bodyPr/>
          <a:lstStyle/>
          <a:p>
            <a:r>
              <a:t>BARBIERI &amp; GIOACHIN</a:t>
            </a:r>
          </a:p>
        </p:txBody>
      </p:sp>
      <p:sp>
        <p:nvSpPr>
          <p:cNvPr id="46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467"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468" name="lw_coef.pdf" descr="lw_coef.pdf"/>
          <p:cNvPicPr>
            <a:picLocks noChangeAspect="1"/>
          </p:cNvPicPr>
          <p:nvPr/>
        </p:nvPicPr>
        <p:blipFill>
          <a:blip r:embed="rId3"/>
          <a:srcRect l="6310" t="2639" r="2682" b="52998"/>
          <a:stretch>
            <a:fillRect/>
          </a:stretch>
        </p:blipFill>
        <p:spPr>
          <a:xfrm>
            <a:off x="7979644" y="842124"/>
            <a:ext cx="13158317" cy="10907063"/>
          </a:xfrm>
          <a:prstGeom prst="rect">
            <a:avLst/>
          </a:prstGeom>
          <a:ln w="12700">
            <a:miter lim="400000"/>
          </a:ln>
        </p:spPr>
      </p:pic>
      <p:pic>
        <p:nvPicPr>
          <p:cNvPr id="469" name="lw_coef.pdf" descr="lw_coef.pdf"/>
          <p:cNvPicPr>
            <a:picLocks noChangeAspect="1"/>
          </p:cNvPicPr>
          <p:nvPr/>
        </p:nvPicPr>
        <p:blipFill>
          <a:blip r:embed="rId3"/>
          <a:srcRect l="33043" t="89552" r="35150" b="7517"/>
          <a:stretch>
            <a:fillRect/>
          </a:stretch>
        </p:blipFill>
        <p:spPr>
          <a:xfrm>
            <a:off x="16404357" y="11543527"/>
            <a:ext cx="4652209" cy="685852"/>
          </a:xfrm>
          <a:prstGeom prst="rect">
            <a:avLst/>
          </a:prstGeom>
          <a:ln w="12700">
            <a:miter lim="400000"/>
          </a:ln>
        </p:spPr>
      </p:pic>
      <p:pic>
        <p:nvPicPr>
          <p:cNvPr id="470" name="lw_coef.pdf" descr="lw_coef.pdf"/>
          <p:cNvPicPr>
            <a:picLocks noChangeAspect="1"/>
          </p:cNvPicPr>
          <p:nvPr/>
        </p:nvPicPr>
        <p:blipFill>
          <a:blip r:embed="rId3"/>
          <a:srcRect l="33043" t="89552" r="35150" b="7517"/>
          <a:stretch>
            <a:fillRect/>
          </a:stretch>
        </p:blipFill>
        <p:spPr>
          <a:xfrm>
            <a:off x="11841377" y="11543527"/>
            <a:ext cx="4652209" cy="685852"/>
          </a:xfrm>
          <a:prstGeom prst="rect">
            <a:avLst/>
          </a:prstGeom>
          <a:ln w="12700">
            <a:miter lim="400000"/>
          </a:ln>
        </p:spPr>
      </p:pic>
      <p:sp>
        <p:nvSpPr>
          <p:cNvPr id="471" name="Rettangolo"/>
          <p:cNvSpPr/>
          <p:nvPr/>
        </p:nvSpPr>
        <p:spPr>
          <a:xfrm>
            <a:off x="8091446" y="10312378"/>
            <a:ext cx="3799493"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2" name="Rettangolo"/>
          <p:cNvSpPr/>
          <p:nvPr/>
        </p:nvSpPr>
        <p:spPr>
          <a:xfrm>
            <a:off x="9424658" y="10645731"/>
            <a:ext cx="2630466" cy="826867"/>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3" name="Ovale"/>
          <p:cNvSpPr/>
          <p:nvPr/>
        </p:nvSpPr>
        <p:spPr>
          <a:xfrm>
            <a:off x="14313790" y="9981597"/>
            <a:ext cx="857786" cy="54054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4" name="Ovale"/>
          <p:cNvSpPr/>
          <p:nvPr/>
        </p:nvSpPr>
        <p:spPr>
          <a:xfrm>
            <a:off x="15438660" y="10949327"/>
            <a:ext cx="490025" cy="435659"/>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5" name="Ovale"/>
          <p:cNvSpPr/>
          <p:nvPr/>
        </p:nvSpPr>
        <p:spPr>
          <a:xfrm>
            <a:off x="15851494" y="11163749"/>
            <a:ext cx="490024"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6" name="Ovale"/>
          <p:cNvSpPr/>
          <p:nvPr/>
        </p:nvSpPr>
        <p:spPr>
          <a:xfrm>
            <a:off x="19727561" y="10949327"/>
            <a:ext cx="490025" cy="435659"/>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7" name="Ovale"/>
          <p:cNvSpPr/>
          <p:nvPr/>
        </p:nvSpPr>
        <p:spPr>
          <a:xfrm>
            <a:off x="20150590" y="11163749"/>
            <a:ext cx="490024"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8" name="Ovale"/>
          <p:cNvSpPr/>
          <p:nvPr/>
        </p:nvSpPr>
        <p:spPr>
          <a:xfrm>
            <a:off x="19039500" y="9981597"/>
            <a:ext cx="554785" cy="65349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79" name="Al netto del ruolo degli altri fattori,…"/>
          <p:cNvSpPr txBox="1"/>
          <p:nvPr/>
        </p:nvSpPr>
        <p:spPr>
          <a:xfrm>
            <a:off x="1217875" y="4934222"/>
            <a:ext cx="8714083" cy="4602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t>Al netto del ruolo degli altri fattori, </a:t>
            </a:r>
          </a:p>
          <a:p>
            <a:pPr algn="l" defTabSz="449580">
              <a:lnSpc>
                <a:spcPct val="107916"/>
              </a:lnSpc>
              <a:spcBef>
                <a:spcPts val="800"/>
              </a:spcBef>
              <a:defRPr sz="3100">
                <a:solidFill>
                  <a:srgbClr val="000000"/>
                </a:solidFill>
                <a:latin typeface="Calibri"/>
                <a:ea typeface="Calibri"/>
                <a:cs typeface="Calibri"/>
                <a:sym typeface="Calibri"/>
              </a:defRPr>
            </a:pPr>
            <a:r>
              <a:t>Le </a:t>
            </a:r>
            <a:r>
              <a:rPr b="1"/>
              <a:t>forme contrattuali </a:t>
            </a:r>
            <a:r>
              <a:t>più esposte sono: </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Determinato (uguale esposizione)</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Part-time volontario</a:t>
            </a:r>
            <a:br/>
            <a:r>
              <a:t>ma sopratutto</a:t>
            </a:r>
            <a:r>
              <a:rPr b="1"/>
              <a:t> involontario</a:t>
            </a:r>
          </a:p>
          <a:p>
            <a:pPr algn="l" defTabSz="449580">
              <a:lnSpc>
                <a:spcPct val="107916"/>
              </a:lnSpc>
              <a:spcBef>
                <a:spcPts val="800"/>
              </a:spcBef>
              <a:defRPr sz="3100">
                <a:solidFill>
                  <a:srgbClr val="000000"/>
                </a:solidFill>
                <a:latin typeface="Calibri"/>
                <a:ea typeface="Calibri"/>
                <a:cs typeface="Calibri"/>
                <a:sym typeface="Calibri"/>
              </a:defRPr>
            </a:pPr>
            <a:endParaRPr b="1"/>
          </a:p>
          <a:p>
            <a:pPr algn="l" defTabSz="449580">
              <a:lnSpc>
                <a:spcPct val="107916"/>
              </a:lnSpc>
              <a:spcBef>
                <a:spcPts val="800"/>
              </a:spcBef>
              <a:defRPr sz="3100">
                <a:solidFill>
                  <a:srgbClr val="000000"/>
                </a:solidFill>
                <a:latin typeface="Calibri"/>
                <a:ea typeface="Calibri"/>
                <a:cs typeface="Calibri"/>
                <a:sym typeface="Calibri"/>
              </a:defRPr>
            </a:pPr>
            <a:r>
              <a:t>Part-timer in Trentino </a:t>
            </a:r>
            <a:br/>
            <a:r>
              <a:t>Più esposti che a BZ</a:t>
            </a:r>
          </a:p>
        </p:txBody>
      </p:sp>
      <p:sp>
        <p:nvSpPr>
          <p:cNvPr id="480"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Regressione</a:t>
            </a:r>
          </a:p>
          <a:p>
            <a:pPr algn="l">
              <a:defRPr sz="6000">
                <a:solidFill>
                  <a:srgbClr val="5E5E5E"/>
                </a:solidFill>
              </a:defRPr>
            </a:pPr>
            <a:r>
              <a:rPr>
                <a:solidFill>
                  <a:schemeClr val="accent5">
                    <a:lumOff val="-29866"/>
                  </a:schemeClr>
                </a:solidFill>
              </a:rPr>
              <a:t>Basso salario</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483" name="3…"/>
          <p:cNvSpPr txBox="1">
            <a:spLocks noGrp="1"/>
          </p:cNvSpPr>
          <p:nvPr>
            <p:ph type="body" idx="24"/>
          </p:nvPr>
        </p:nvSpPr>
        <p:spPr>
          <a:prstGeom prst="rect">
            <a:avLst/>
          </a:prstGeom>
        </p:spPr>
        <p:txBody>
          <a:bodyPr anchor="ctr"/>
          <a:lstStyle/>
          <a:p>
            <a:pPr>
              <a:defRPr sz="11000"/>
            </a:pPr>
            <a:r>
              <a:t>3</a:t>
            </a:r>
          </a:p>
          <a:p>
            <a:pPr>
              <a:defRPr sz="9200"/>
            </a:pPr>
            <a:r>
              <a:t>Rischio di tempo determinato</a:t>
            </a:r>
          </a:p>
          <a:p>
            <a:pPr>
              <a:defRPr sz="9200"/>
            </a:pPr>
            <a:r>
              <a:rPr sz="6000">
                <a:solidFill>
                  <a:srgbClr val="5E5E5E"/>
                </a:solidFill>
              </a:rPr>
              <a:t>Fonte: Rilevazione forze lavoro</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BARBIERI &amp; GIOACHIN"/>
          <p:cNvSpPr txBox="1">
            <a:spLocks noGrp="1"/>
          </p:cNvSpPr>
          <p:nvPr>
            <p:ph type="body" idx="22"/>
          </p:nvPr>
        </p:nvSpPr>
        <p:spPr>
          <a:prstGeom prst="rect">
            <a:avLst/>
          </a:prstGeom>
        </p:spPr>
        <p:txBody>
          <a:bodyPr/>
          <a:lstStyle/>
          <a:p>
            <a:r>
              <a:t>BARBIERI &amp; GIOACHIN</a:t>
            </a:r>
          </a:p>
        </p:txBody>
      </p:sp>
      <p:sp>
        <p:nvSpPr>
          <p:cNvPr id="48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487" name="Rischio tempo determinat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determinato</a:t>
            </a:r>
          </a:p>
          <a:p>
            <a:pPr algn="l">
              <a:defRPr sz="6000">
                <a:solidFill>
                  <a:srgbClr val="5E5E5E"/>
                </a:solidFill>
              </a:defRPr>
            </a:pPr>
            <a:r>
              <a:rPr>
                <a:solidFill>
                  <a:schemeClr val="accent5">
                    <a:lumOff val="-29866"/>
                  </a:schemeClr>
                </a:solidFill>
              </a:rPr>
              <a:t>Socio-demografiche: Sesso</a:t>
            </a:r>
          </a:p>
        </p:txBody>
      </p:sp>
      <p:pic>
        <p:nvPicPr>
          <p:cNvPr id="488" name="ft_genere.png" descr="ft_genere.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489" name="Linea"/>
          <p:cNvSpPr/>
          <p:nvPr/>
        </p:nvSpPr>
        <p:spPr>
          <a:xfrm flipV="1">
            <a:off x="3192898" y="8333044"/>
            <a:ext cx="2880831" cy="712634"/>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490" name="Trentino presenta livelli più alti"/>
          <p:cNvSpPr txBox="1"/>
          <p:nvPr/>
        </p:nvSpPr>
        <p:spPr>
          <a:xfrm>
            <a:off x="3184718" y="7187404"/>
            <a:ext cx="4158692"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Trentino presenta livelli più alti</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BARBIERI &amp; GIOACHIN"/>
          <p:cNvSpPr txBox="1">
            <a:spLocks noGrp="1"/>
          </p:cNvSpPr>
          <p:nvPr>
            <p:ph type="body" idx="22"/>
          </p:nvPr>
        </p:nvSpPr>
        <p:spPr>
          <a:prstGeom prst="rect">
            <a:avLst/>
          </a:prstGeom>
        </p:spPr>
        <p:txBody>
          <a:bodyPr/>
          <a:lstStyle/>
          <a:p>
            <a:r>
              <a:t>BARBIERI &amp; GIOACHIN</a:t>
            </a:r>
          </a:p>
        </p:txBody>
      </p:sp>
      <p:sp>
        <p:nvSpPr>
          <p:cNvPr id="49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494" name="Rischio tempo determinat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determinato</a:t>
            </a:r>
          </a:p>
          <a:p>
            <a:pPr algn="l">
              <a:defRPr sz="6000">
                <a:solidFill>
                  <a:srgbClr val="5E5E5E"/>
                </a:solidFill>
              </a:defRPr>
            </a:pPr>
            <a:r>
              <a:rPr>
                <a:solidFill>
                  <a:schemeClr val="accent5">
                    <a:lumOff val="-29866"/>
                  </a:schemeClr>
                </a:solidFill>
              </a:rPr>
              <a:t>Socio-demografiche: Età</a:t>
            </a:r>
          </a:p>
        </p:txBody>
      </p:sp>
      <p:pic>
        <p:nvPicPr>
          <p:cNvPr id="495" name="ft_eta.png" descr="ft_eta.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496" name="Rettangolo"/>
          <p:cNvSpPr/>
          <p:nvPr/>
        </p:nvSpPr>
        <p:spPr>
          <a:xfrm>
            <a:off x="6731810" y="7368156"/>
            <a:ext cx="770747" cy="2113558"/>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97" name="Rettangolo"/>
          <p:cNvSpPr/>
          <p:nvPr/>
        </p:nvSpPr>
        <p:spPr>
          <a:xfrm>
            <a:off x="16567855" y="6113462"/>
            <a:ext cx="770746" cy="3787729"/>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98" name="Rettangolo"/>
          <p:cNvSpPr/>
          <p:nvPr/>
        </p:nvSpPr>
        <p:spPr>
          <a:xfrm>
            <a:off x="11649833" y="7310360"/>
            <a:ext cx="770746" cy="2590831"/>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499" name="Linea"/>
          <p:cNvSpPr/>
          <p:nvPr/>
        </p:nvSpPr>
        <p:spPr>
          <a:xfrm flipV="1">
            <a:off x="3329121" y="8761175"/>
            <a:ext cx="2880831" cy="712634"/>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500" name="Prime esperienze lavorative per laureati &gt;25"/>
          <p:cNvSpPr txBox="1"/>
          <p:nvPr/>
        </p:nvSpPr>
        <p:spPr>
          <a:xfrm>
            <a:off x="3050922" y="5656811"/>
            <a:ext cx="3937103"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pPr>
            <a:r>
              <a:t>Prime esperienze lavorative</a:t>
            </a:r>
            <a:br/>
            <a:r>
              <a:t>per laureati &gt;25</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ALARI IN TRENTINO"/>
          <p:cNvSpPr txBox="1">
            <a:spLocks noGrp="1"/>
          </p:cNvSpPr>
          <p:nvPr>
            <p:ph type="body" idx="23"/>
          </p:nvPr>
        </p:nvSpPr>
        <p:spPr>
          <a:prstGeom prst="rect">
            <a:avLst/>
          </a:prstGeom>
        </p:spPr>
        <p:txBody>
          <a:bodyPr/>
          <a:lstStyle/>
          <a:p>
            <a:r>
              <a:t>SALARI IN TRENTINO</a:t>
            </a:r>
          </a:p>
        </p:txBody>
      </p:sp>
      <p:sp>
        <p:nvSpPr>
          <p:cNvPr id="257" name="Cosa sappiamo degli andamenti macro?"/>
          <p:cNvSpPr txBox="1">
            <a:spLocks noGrp="1"/>
          </p:cNvSpPr>
          <p:nvPr>
            <p:ph type="body" idx="24"/>
          </p:nvPr>
        </p:nvSpPr>
        <p:spPr>
          <a:xfrm>
            <a:off x="1175566" y="1400592"/>
            <a:ext cx="20786852" cy="2040575"/>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r>
              <a:rPr lang="it-IT" dirty="0"/>
              <a:t> </a:t>
            </a:r>
            <a:r>
              <a:rPr lang="it-IT" sz="2800" b="0" dirty="0"/>
              <a:t>(1990-2020)</a:t>
            </a:r>
            <a:endParaRPr sz="2800" b="0" dirty="0"/>
          </a:p>
        </p:txBody>
      </p:sp>
      <p:sp>
        <p:nvSpPr>
          <p:cNvPr id="258" name="IL TREND DECRESCENTE NELLO SHARE DEL REDDITO DI LAVORO È EVIDENTE"/>
          <p:cNvSpPr txBox="1">
            <a:spLocks noGrp="1"/>
          </p:cNvSpPr>
          <p:nvPr>
            <p:ph type="body" idx="26"/>
          </p:nvPr>
        </p:nvSpPr>
        <p:spPr>
          <a:xfrm>
            <a:off x="5637244" y="2115941"/>
            <a:ext cx="16670306" cy="1487587"/>
          </a:xfrm>
          <a:prstGeom prst="rect">
            <a:avLst/>
          </a:prstGeom>
        </p:spPr>
        <p:txBody>
          <a:bodyPr/>
          <a:lstStyle>
            <a:lvl1pPr>
              <a:defRPr sz="4500"/>
            </a:lvl1pPr>
          </a:lstStyle>
          <a:p>
            <a:r>
              <a:rPr lang="it-IT" dirty="0"/>
              <a:t>Variazione dei salari medi </a:t>
            </a:r>
            <a:r>
              <a:rPr lang="it-IT" sz="2800" dirty="0"/>
              <a:t>(a prezzi costanti 2016) </a:t>
            </a:r>
            <a:r>
              <a:rPr lang="it-IT" dirty="0"/>
              <a:t>nel periodo 1990-2020 nei paesi OCSE</a:t>
            </a:r>
            <a:endParaRPr dirty="0"/>
          </a:p>
        </p:txBody>
      </p:sp>
      <p:sp>
        <p:nvSpPr>
          <p:cNvPr id="259"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60"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261" name="La quota di lavoro non corretta (unadjusted) è calcolata come retribuzione totale rispetto al PIL, mentre la quota di lavoro corretta (adjusted) aumenta la quota di lavoro non corretta per la percentuale di lavoratori autonomi.    Le quote di lavoro corr"/>
          <p:cNvSpPr txBox="1"/>
          <p:nvPr/>
        </p:nvSpPr>
        <p:spPr>
          <a:xfrm>
            <a:off x="1217875" y="6667500"/>
            <a:ext cx="5318507" cy="487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endParaRPr b="1" dirty="0"/>
          </a:p>
        </p:txBody>
      </p:sp>
      <p:pic>
        <p:nvPicPr>
          <p:cNvPr id="4" name="Immagine 3">
            <a:extLst>
              <a:ext uri="{FF2B5EF4-FFF2-40B4-BE49-F238E27FC236}">
                <a16:creationId xmlns:a16="http://schemas.microsoft.com/office/drawing/2014/main" id="{C5FD42A4-CD8D-43B5-8CEF-E5F195091C80}"/>
              </a:ext>
            </a:extLst>
          </p:cNvPr>
          <p:cNvPicPr>
            <a:picLocks noChangeAspect="1"/>
          </p:cNvPicPr>
          <p:nvPr/>
        </p:nvPicPr>
        <p:blipFill>
          <a:blip r:embed="rId2"/>
          <a:stretch>
            <a:fillRect/>
          </a:stretch>
        </p:blipFill>
        <p:spPr>
          <a:xfrm>
            <a:off x="5400478" y="3581400"/>
            <a:ext cx="17150643" cy="8606186"/>
          </a:xfrm>
          <a:prstGeom prst="rect">
            <a:avLst/>
          </a:prstGeom>
        </p:spPr>
      </p:pic>
      <p:sp>
        <p:nvSpPr>
          <p:cNvPr id="5" name="CasellaDiTesto 4">
            <a:extLst>
              <a:ext uri="{FF2B5EF4-FFF2-40B4-BE49-F238E27FC236}">
                <a16:creationId xmlns:a16="http://schemas.microsoft.com/office/drawing/2014/main" id="{51D99708-C5E4-4F65-8391-0FD596C8ED13}"/>
              </a:ext>
            </a:extLst>
          </p:cNvPr>
          <p:cNvSpPr txBox="1"/>
          <p:nvPr/>
        </p:nvSpPr>
        <p:spPr>
          <a:xfrm>
            <a:off x="629172" y="2953663"/>
            <a:ext cx="4606956" cy="7427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b="0" i="0" dirty="0">
                <a:solidFill>
                  <a:srgbClr val="494444"/>
                </a:solidFill>
                <a:effectLst/>
                <a:latin typeface="Bernini"/>
              </a:rPr>
              <a:t>Average wages are obtained by dividing the national-accounts-based total wage bill by the average number of employees in the total economy, which is then multiplied by the ratio of the average usual weekly hours per full-time employee to the average usually weekly hours for all employees. This indicator is measured in </a:t>
            </a:r>
            <a:r>
              <a:rPr lang="en-US" sz="2800" b="1" i="0" dirty="0">
                <a:solidFill>
                  <a:srgbClr val="494444"/>
                </a:solidFill>
                <a:effectLst/>
                <a:latin typeface="Bernini"/>
              </a:rPr>
              <a:t>USD constant prices using 2016 base year and Purchasing Power Parities (PPPs)</a:t>
            </a:r>
            <a:r>
              <a:rPr lang="en-US" sz="2800" b="0" i="0" dirty="0">
                <a:solidFill>
                  <a:srgbClr val="494444"/>
                </a:solidFill>
                <a:effectLst/>
                <a:latin typeface="Bernini"/>
              </a:rPr>
              <a:t> for private consumption of the same year.</a:t>
            </a:r>
            <a:endParaRPr kumimoji="0" lang="it-IT" sz="2800" b="0" i="0" u="none" strike="noStrike" cap="none" spc="0" normalizeH="0" baseline="0" dirty="0">
              <a:ln>
                <a:noFill/>
              </a:ln>
              <a:solidFill>
                <a:srgbClr val="5E5E5E"/>
              </a:solidFill>
              <a:effectLst/>
              <a:uFillTx/>
              <a:latin typeface="+mj-lt"/>
              <a:ea typeface="+mj-ea"/>
              <a:cs typeface="+mj-cs"/>
              <a:sym typeface="Proxima Nova"/>
            </a:endParaRPr>
          </a:p>
        </p:txBody>
      </p:sp>
      <p:sp>
        <p:nvSpPr>
          <p:cNvPr id="6" name="Rettangolo 5">
            <a:extLst>
              <a:ext uri="{FF2B5EF4-FFF2-40B4-BE49-F238E27FC236}">
                <a16:creationId xmlns:a16="http://schemas.microsoft.com/office/drawing/2014/main" id="{0718422D-0A38-4961-A7C4-153315AB6814}"/>
              </a:ext>
            </a:extLst>
          </p:cNvPr>
          <p:cNvSpPr/>
          <p:nvPr/>
        </p:nvSpPr>
        <p:spPr>
          <a:xfrm>
            <a:off x="5920081" y="9409029"/>
            <a:ext cx="918869" cy="1506621"/>
          </a:xfrm>
          <a:prstGeom prst="rect">
            <a:avLst/>
          </a:prstGeom>
          <a:noFill/>
          <a:ln w="3810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10368265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BARBIERI &amp; GIOACHIN"/>
          <p:cNvSpPr txBox="1">
            <a:spLocks noGrp="1"/>
          </p:cNvSpPr>
          <p:nvPr>
            <p:ph type="body" idx="22"/>
          </p:nvPr>
        </p:nvSpPr>
        <p:spPr>
          <a:prstGeom prst="rect">
            <a:avLst/>
          </a:prstGeom>
        </p:spPr>
        <p:txBody>
          <a:bodyPr/>
          <a:lstStyle/>
          <a:p>
            <a:r>
              <a:t>BARBIERI &amp; GIOACHIN</a:t>
            </a:r>
          </a:p>
        </p:txBody>
      </p:sp>
      <p:sp>
        <p:nvSpPr>
          <p:cNvPr id="50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04" name="Rischio tempo determinat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determinato</a:t>
            </a:r>
          </a:p>
          <a:p>
            <a:pPr algn="l">
              <a:defRPr sz="6000">
                <a:solidFill>
                  <a:srgbClr val="5E5E5E"/>
                </a:solidFill>
              </a:defRPr>
            </a:pPr>
            <a:r>
              <a:rPr>
                <a:solidFill>
                  <a:schemeClr val="accent5">
                    <a:lumOff val="-29866"/>
                  </a:schemeClr>
                </a:solidFill>
              </a:rPr>
              <a:t>Socio-demografiche: Istruzione</a:t>
            </a:r>
          </a:p>
        </p:txBody>
      </p:sp>
      <p:pic>
        <p:nvPicPr>
          <p:cNvPr id="505" name="ft_edu.png" descr="ft_edu.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506" name="Ovale"/>
          <p:cNvSpPr/>
          <p:nvPr/>
        </p:nvSpPr>
        <p:spPr>
          <a:xfrm>
            <a:off x="20658583" y="8457698"/>
            <a:ext cx="2463426"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07" name="Targetizzazione flessibilità su base skill"/>
          <p:cNvSpPr txBox="1"/>
          <p:nvPr/>
        </p:nvSpPr>
        <p:spPr>
          <a:xfrm>
            <a:off x="17354101" y="7498772"/>
            <a:ext cx="557235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Targetizzazione flessibilità su base skill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BARBIERI &amp; GIOACHIN"/>
          <p:cNvSpPr txBox="1">
            <a:spLocks noGrp="1"/>
          </p:cNvSpPr>
          <p:nvPr>
            <p:ph type="body" idx="22"/>
          </p:nvPr>
        </p:nvSpPr>
        <p:spPr>
          <a:prstGeom prst="rect">
            <a:avLst/>
          </a:prstGeom>
        </p:spPr>
        <p:txBody>
          <a:bodyPr/>
          <a:lstStyle/>
          <a:p>
            <a:r>
              <a:t>BARBIERI &amp; GIOACHIN</a:t>
            </a:r>
          </a:p>
        </p:txBody>
      </p:sp>
      <p:sp>
        <p:nvSpPr>
          <p:cNvPr id="51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511" name="Rischio tempo determinato…"/>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determinato</a:t>
            </a:r>
          </a:p>
          <a:p>
            <a:pPr algn="l">
              <a:defRPr sz="6000">
                <a:solidFill>
                  <a:schemeClr val="accent5">
                    <a:lumOff val="-29866"/>
                  </a:schemeClr>
                </a:solidFill>
              </a:defRPr>
            </a:pPr>
            <a:r>
              <a:t>Classe sociale - gruppo occupazionale</a:t>
            </a:r>
          </a:p>
        </p:txBody>
      </p:sp>
      <p:pic>
        <p:nvPicPr>
          <p:cNvPr id="512" name="ft_classeb.png" descr="ft_classeb.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513" name="Linea"/>
          <p:cNvSpPr/>
          <p:nvPr/>
        </p:nvSpPr>
        <p:spPr>
          <a:xfrm flipV="1">
            <a:off x="4321607" y="7509839"/>
            <a:ext cx="1662233" cy="400865"/>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514" name="Ovale"/>
          <p:cNvSpPr/>
          <p:nvPr/>
        </p:nvSpPr>
        <p:spPr>
          <a:xfrm>
            <a:off x="17698395" y="11434503"/>
            <a:ext cx="2443099"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15" name="Ovale"/>
          <p:cNvSpPr/>
          <p:nvPr/>
        </p:nvSpPr>
        <p:spPr>
          <a:xfrm>
            <a:off x="12765667" y="11434503"/>
            <a:ext cx="2661173"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BARBIERI &amp; GIOACHIN"/>
          <p:cNvSpPr txBox="1">
            <a:spLocks noGrp="1"/>
          </p:cNvSpPr>
          <p:nvPr>
            <p:ph type="body" idx="22"/>
          </p:nvPr>
        </p:nvSpPr>
        <p:spPr>
          <a:prstGeom prst="rect">
            <a:avLst/>
          </a:prstGeom>
        </p:spPr>
        <p:txBody>
          <a:bodyPr/>
          <a:lstStyle/>
          <a:p>
            <a:r>
              <a:t>BARBIERI &amp; GIOACHIN</a:t>
            </a:r>
          </a:p>
        </p:txBody>
      </p:sp>
      <p:sp>
        <p:nvSpPr>
          <p:cNvPr id="51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519"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520" name="ft_coef.png" descr="ft_coef.png"/>
          <p:cNvPicPr>
            <a:picLocks noChangeAspect="1"/>
          </p:cNvPicPr>
          <p:nvPr/>
        </p:nvPicPr>
        <p:blipFill>
          <a:blip r:embed="rId3"/>
          <a:srcRect l="7251" t="2644" r="4437" b="53441"/>
          <a:stretch>
            <a:fillRect/>
          </a:stretch>
        </p:blipFill>
        <p:spPr>
          <a:xfrm>
            <a:off x="8333447" y="1542986"/>
            <a:ext cx="12903648" cy="10262568"/>
          </a:xfrm>
          <a:prstGeom prst="rect">
            <a:avLst/>
          </a:prstGeom>
          <a:ln w="12700">
            <a:miter lim="400000"/>
          </a:ln>
        </p:spPr>
      </p:pic>
      <p:sp>
        <p:nvSpPr>
          <p:cNvPr id="521"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Regressione</a:t>
            </a:r>
          </a:p>
          <a:p>
            <a:pPr algn="l">
              <a:defRPr sz="6000">
                <a:solidFill>
                  <a:srgbClr val="5E5E5E"/>
                </a:solidFill>
              </a:defRPr>
            </a:pPr>
            <a:r>
              <a:rPr>
                <a:solidFill>
                  <a:schemeClr val="accent5">
                    <a:lumOff val="-29866"/>
                  </a:schemeClr>
                </a:solidFill>
              </a:rPr>
              <a:t>Tempo-determinato</a:t>
            </a:r>
          </a:p>
        </p:txBody>
      </p:sp>
      <p:pic>
        <p:nvPicPr>
          <p:cNvPr id="522" name="ft_coef.png" descr="ft_coef.png"/>
          <p:cNvPicPr>
            <a:picLocks noChangeAspect="1"/>
          </p:cNvPicPr>
          <p:nvPr/>
        </p:nvPicPr>
        <p:blipFill>
          <a:blip r:embed="rId3"/>
          <a:srcRect l="35607" t="89521" r="34430" b="7239"/>
          <a:stretch>
            <a:fillRect/>
          </a:stretch>
        </p:blipFill>
        <p:spPr>
          <a:xfrm>
            <a:off x="12448036" y="11619633"/>
            <a:ext cx="4428686" cy="765635"/>
          </a:xfrm>
          <a:prstGeom prst="rect">
            <a:avLst/>
          </a:prstGeom>
          <a:ln w="12700">
            <a:miter lim="400000"/>
          </a:ln>
        </p:spPr>
      </p:pic>
      <p:pic>
        <p:nvPicPr>
          <p:cNvPr id="523" name="ft_coef.png" descr="ft_coef.png"/>
          <p:cNvPicPr>
            <a:picLocks noChangeAspect="1"/>
          </p:cNvPicPr>
          <p:nvPr/>
        </p:nvPicPr>
        <p:blipFill>
          <a:blip r:embed="rId3"/>
          <a:srcRect l="35607" t="89521" r="34430" b="7239"/>
          <a:stretch>
            <a:fillRect/>
          </a:stretch>
        </p:blipFill>
        <p:spPr>
          <a:xfrm>
            <a:off x="16967168" y="11619633"/>
            <a:ext cx="4428687" cy="765635"/>
          </a:xfrm>
          <a:prstGeom prst="rect">
            <a:avLst/>
          </a:prstGeom>
          <a:ln w="12700">
            <a:miter lim="400000"/>
          </a:ln>
        </p:spPr>
      </p:pic>
      <p:cxnSp>
        <p:nvCxnSpPr>
          <p:cNvPr id="3" name="Connettore diritto 2">
            <a:extLst>
              <a:ext uri="{FF2B5EF4-FFF2-40B4-BE49-F238E27FC236}">
                <a16:creationId xmlns:a16="http://schemas.microsoft.com/office/drawing/2014/main" id="{F634566D-9041-4AAB-9412-15CB1E4AE908}"/>
              </a:ext>
            </a:extLst>
          </p:cNvPr>
          <p:cNvCxnSpPr/>
          <p:nvPr/>
        </p:nvCxnSpPr>
        <p:spPr>
          <a:xfrm>
            <a:off x="10001250" y="2552700"/>
            <a:ext cx="5886450" cy="0"/>
          </a:xfrm>
          <a:prstGeom prst="line">
            <a:avLst/>
          </a:prstGeom>
          <a:ln/>
        </p:spPr>
        <p:style>
          <a:lnRef idx="1">
            <a:schemeClr val="accent5"/>
          </a:lnRef>
          <a:fillRef idx="0">
            <a:schemeClr val="accent5"/>
          </a:fillRef>
          <a:effectRef idx="0">
            <a:schemeClr val="accent5"/>
          </a:effectRef>
          <a:fontRef idx="minor">
            <a:schemeClr val="tx1"/>
          </a:fontRef>
        </p:style>
      </p:cxn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BARBIERI &amp; GIOACHIN"/>
          <p:cNvSpPr txBox="1">
            <a:spLocks noGrp="1"/>
          </p:cNvSpPr>
          <p:nvPr>
            <p:ph type="body" idx="22"/>
          </p:nvPr>
        </p:nvSpPr>
        <p:spPr>
          <a:prstGeom prst="rect">
            <a:avLst/>
          </a:prstGeom>
        </p:spPr>
        <p:txBody>
          <a:bodyPr/>
          <a:lstStyle/>
          <a:p>
            <a:r>
              <a:t>BARBIERI &amp; GIOACHIN</a:t>
            </a:r>
          </a:p>
        </p:txBody>
      </p:sp>
      <p:sp>
        <p:nvSpPr>
          <p:cNvPr id="52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527"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528" name="ft_coef.png" descr="ft_coef.png"/>
          <p:cNvPicPr>
            <a:picLocks noChangeAspect="1"/>
          </p:cNvPicPr>
          <p:nvPr/>
        </p:nvPicPr>
        <p:blipFill>
          <a:blip r:embed="rId3"/>
          <a:srcRect l="7251" t="2644" r="4437" b="53441"/>
          <a:stretch>
            <a:fillRect/>
          </a:stretch>
        </p:blipFill>
        <p:spPr>
          <a:xfrm>
            <a:off x="8333447" y="1542986"/>
            <a:ext cx="12903648" cy="10262568"/>
          </a:xfrm>
          <a:prstGeom prst="rect">
            <a:avLst/>
          </a:prstGeom>
          <a:ln w="12700">
            <a:miter lim="400000"/>
          </a:ln>
        </p:spPr>
      </p:pic>
      <p:sp>
        <p:nvSpPr>
          <p:cNvPr id="529"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Regressione</a:t>
            </a:r>
          </a:p>
          <a:p>
            <a:pPr algn="l">
              <a:defRPr sz="6000">
                <a:solidFill>
                  <a:srgbClr val="5E5E5E"/>
                </a:solidFill>
              </a:defRPr>
            </a:pPr>
            <a:r>
              <a:rPr>
                <a:solidFill>
                  <a:schemeClr val="accent5">
                    <a:lumOff val="-29866"/>
                  </a:schemeClr>
                </a:solidFill>
              </a:rPr>
              <a:t>Tempo-determinato</a:t>
            </a:r>
          </a:p>
        </p:txBody>
      </p:sp>
      <p:pic>
        <p:nvPicPr>
          <p:cNvPr id="530" name="ft_coef.png" descr="ft_coef.png"/>
          <p:cNvPicPr>
            <a:picLocks noChangeAspect="1"/>
          </p:cNvPicPr>
          <p:nvPr/>
        </p:nvPicPr>
        <p:blipFill>
          <a:blip r:embed="rId3"/>
          <a:srcRect l="35607" t="89521" r="34430" b="7239"/>
          <a:stretch>
            <a:fillRect/>
          </a:stretch>
        </p:blipFill>
        <p:spPr>
          <a:xfrm>
            <a:off x="12448036" y="11619634"/>
            <a:ext cx="4428686" cy="765635"/>
          </a:xfrm>
          <a:prstGeom prst="rect">
            <a:avLst/>
          </a:prstGeom>
          <a:ln w="12700">
            <a:miter lim="400000"/>
          </a:ln>
        </p:spPr>
      </p:pic>
      <p:pic>
        <p:nvPicPr>
          <p:cNvPr id="531" name="ft_coef.png" descr="ft_coef.png"/>
          <p:cNvPicPr>
            <a:picLocks noChangeAspect="1"/>
          </p:cNvPicPr>
          <p:nvPr/>
        </p:nvPicPr>
        <p:blipFill>
          <a:blip r:embed="rId3"/>
          <a:srcRect l="35607" t="89521" r="34430" b="7239"/>
          <a:stretch>
            <a:fillRect/>
          </a:stretch>
        </p:blipFill>
        <p:spPr>
          <a:xfrm>
            <a:off x="16967168" y="11619633"/>
            <a:ext cx="4428687" cy="765635"/>
          </a:xfrm>
          <a:prstGeom prst="rect">
            <a:avLst/>
          </a:prstGeom>
          <a:ln w="12700">
            <a:miter lim="400000"/>
          </a:ln>
        </p:spPr>
      </p:pic>
      <p:sp>
        <p:nvSpPr>
          <p:cNvPr id="532" name="Al netto del ruolo degli altri fattori,…"/>
          <p:cNvSpPr txBox="1"/>
          <p:nvPr/>
        </p:nvSpPr>
        <p:spPr>
          <a:xfrm>
            <a:off x="1217875" y="4910156"/>
            <a:ext cx="8714083" cy="5218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t>Al netto del ruolo degli altri fattori, </a:t>
            </a:r>
          </a:p>
          <a:p>
            <a:pPr algn="l" defTabSz="449580">
              <a:lnSpc>
                <a:spcPct val="107916"/>
              </a:lnSpc>
              <a:spcBef>
                <a:spcPts val="800"/>
              </a:spcBef>
              <a:defRPr sz="3100">
                <a:solidFill>
                  <a:srgbClr val="000000"/>
                </a:solidFill>
                <a:latin typeface="Calibri"/>
                <a:ea typeface="Calibri"/>
                <a:cs typeface="Calibri"/>
                <a:sym typeface="Calibri"/>
              </a:defRPr>
            </a:pPr>
            <a:r>
              <a:t>I </a:t>
            </a:r>
            <a:r>
              <a:rPr b="1"/>
              <a:t>settori produttivi</a:t>
            </a:r>
            <a:r>
              <a:t> più esposti sono: </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Agricoltura</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Commercio e ristorazione</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rPr b="1"/>
              <a:t>Professionale-Tecnico-Scientifico </a:t>
            </a:r>
            <a:br>
              <a:rPr b="1"/>
            </a:br>
            <a:r>
              <a:t>(</a:t>
            </a:r>
            <a:r>
              <a:rPr b="1"/>
              <a:t>SOLO PER TRENTINO</a:t>
            </a:r>
            <a:r>
              <a:t>)</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Amministrativo - Pubblico </a:t>
            </a:r>
            <a:br/>
            <a:r>
              <a:t>(sanità / istruzione)</a:t>
            </a:r>
          </a:p>
        </p:txBody>
      </p:sp>
      <p:sp>
        <p:nvSpPr>
          <p:cNvPr id="533" name="Rettangolo"/>
          <p:cNvSpPr/>
          <p:nvPr/>
        </p:nvSpPr>
        <p:spPr>
          <a:xfrm>
            <a:off x="9086530" y="5617405"/>
            <a:ext cx="11828676" cy="2113557"/>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34" name="Rettangolo"/>
          <p:cNvSpPr/>
          <p:nvPr/>
        </p:nvSpPr>
        <p:spPr>
          <a:xfrm>
            <a:off x="10804585" y="6018189"/>
            <a:ext cx="1569963"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35" name="Rettangolo"/>
          <p:cNvSpPr/>
          <p:nvPr/>
        </p:nvSpPr>
        <p:spPr>
          <a:xfrm>
            <a:off x="9257490" y="6417636"/>
            <a:ext cx="3117058"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36" name="Rettangolo"/>
          <p:cNvSpPr/>
          <p:nvPr/>
        </p:nvSpPr>
        <p:spPr>
          <a:xfrm>
            <a:off x="9880258" y="7206293"/>
            <a:ext cx="2679671"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37" name="Rettangolo"/>
          <p:cNvSpPr/>
          <p:nvPr/>
        </p:nvSpPr>
        <p:spPr>
          <a:xfrm>
            <a:off x="15136473" y="7026170"/>
            <a:ext cx="453239" cy="209759"/>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BARBIERI &amp; GIOACHIN"/>
          <p:cNvSpPr txBox="1">
            <a:spLocks noGrp="1"/>
          </p:cNvSpPr>
          <p:nvPr>
            <p:ph type="body" idx="22"/>
          </p:nvPr>
        </p:nvSpPr>
        <p:spPr>
          <a:prstGeom prst="rect">
            <a:avLst/>
          </a:prstGeom>
        </p:spPr>
        <p:txBody>
          <a:bodyPr/>
          <a:lstStyle/>
          <a:p>
            <a:r>
              <a:t>BARBIERI &amp; GIOACHIN</a:t>
            </a:r>
          </a:p>
        </p:txBody>
      </p:sp>
      <p:sp>
        <p:nvSpPr>
          <p:cNvPr id="54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pic>
        <p:nvPicPr>
          <p:cNvPr id="541"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542" name="ft_coef.png" descr="ft_coef.png"/>
          <p:cNvPicPr>
            <a:picLocks noChangeAspect="1"/>
          </p:cNvPicPr>
          <p:nvPr/>
        </p:nvPicPr>
        <p:blipFill>
          <a:blip r:embed="rId3"/>
          <a:srcRect l="7251" t="2644" r="4437" b="53441"/>
          <a:stretch>
            <a:fillRect/>
          </a:stretch>
        </p:blipFill>
        <p:spPr>
          <a:xfrm>
            <a:off x="8333447" y="1542986"/>
            <a:ext cx="12903648" cy="10262568"/>
          </a:xfrm>
          <a:prstGeom prst="rect">
            <a:avLst/>
          </a:prstGeom>
          <a:ln w="12700">
            <a:miter lim="400000"/>
          </a:ln>
        </p:spPr>
      </p:pic>
      <p:sp>
        <p:nvSpPr>
          <p:cNvPr id="543" name="Regression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Regressione</a:t>
            </a:r>
          </a:p>
          <a:p>
            <a:pPr algn="l">
              <a:defRPr sz="6000">
                <a:solidFill>
                  <a:srgbClr val="5E5E5E"/>
                </a:solidFill>
              </a:defRPr>
            </a:pPr>
            <a:r>
              <a:rPr>
                <a:solidFill>
                  <a:schemeClr val="accent5">
                    <a:lumOff val="-29866"/>
                  </a:schemeClr>
                </a:solidFill>
              </a:rPr>
              <a:t>Tempo-determinato</a:t>
            </a:r>
          </a:p>
        </p:txBody>
      </p:sp>
      <p:pic>
        <p:nvPicPr>
          <p:cNvPr id="544" name="ft_coef.png" descr="ft_coef.png"/>
          <p:cNvPicPr>
            <a:picLocks noChangeAspect="1"/>
          </p:cNvPicPr>
          <p:nvPr/>
        </p:nvPicPr>
        <p:blipFill>
          <a:blip r:embed="rId3"/>
          <a:srcRect l="35607" t="89521" r="34430" b="7239"/>
          <a:stretch>
            <a:fillRect/>
          </a:stretch>
        </p:blipFill>
        <p:spPr>
          <a:xfrm>
            <a:off x="12448036" y="11619634"/>
            <a:ext cx="4428686" cy="765635"/>
          </a:xfrm>
          <a:prstGeom prst="rect">
            <a:avLst/>
          </a:prstGeom>
          <a:ln w="12700">
            <a:miter lim="400000"/>
          </a:ln>
        </p:spPr>
      </p:pic>
      <p:pic>
        <p:nvPicPr>
          <p:cNvPr id="545" name="ft_coef.png" descr="ft_coef.png"/>
          <p:cNvPicPr>
            <a:picLocks noChangeAspect="1"/>
          </p:cNvPicPr>
          <p:nvPr/>
        </p:nvPicPr>
        <p:blipFill>
          <a:blip r:embed="rId3"/>
          <a:srcRect l="35607" t="89521" r="34430" b="7239"/>
          <a:stretch>
            <a:fillRect/>
          </a:stretch>
        </p:blipFill>
        <p:spPr>
          <a:xfrm>
            <a:off x="16967168" y="11619633"/>
            <a:ext cx="4428687" cy="765635"/>
          </a:xfrm>
          <a:prstGeom prst="rect">
            <a:avLst/>
          </a:prstGeom>
          <a:ln w="12700">
            <a:miter lim="400000"/>
          </a:ln>
        </p:spPr>
      </p:pic>
      <p:sp>
        <p:nvSpPr>
          <p:cNvPr id="546" name="Al netto del ruolo degli altri fattori,…"/>
          <p:cNvSpPr txBox="1"/>
          <p:nvPr/>
        </p:nvSpPr>
        <p:spPr>
          <a:xfrm>
            <a:off x="1217875" y="4728059"/>
            <a:ext cx="8714083" cy="5015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t>Al netto del ruolo degli altri fattori, </a:t>
            </a:r>
          </a:p>
          <a:p>
            <a:pPr algn="l" defTabSz="449580">
              <a:lnSpc>
                <a:spcPct val="107916"/>
              </a:lnSpc>
              <a:spcBef>
                <a:spcPts val="800"/>
              </a:spcBef>
              <a:defRPr sz="3100">
                <a:solidFill>
                  <a:srgbClr val="000000"/>
                </a:solidFill>
                <a:latin typeface="Calibri"/>
                <a:ea typeface="Calibri"/>
                <a:cs typeface="Calibri"/>
                <a:sym typeface="Calibri"/>
              </a:defRPr>
            </a:pPr>
            <a:r>
              <a:rPr b="1"/>
              <a:t>Part-time involontario il più esposto esp BZ</a:t>
            </a:r>
            <a:r>
              <a:t> </a:t>
            </a:r>
          </a:p>
          <a:p>
            <a:pPr algn="l" defTabSz="449580">
              <a:lnSpc>
                <a:spcPct val="107916"/>
              </a:lnSpc>
              <a:spcBef>
                <a:spcPts val="800"/>
              </a:spcBef>
              <a:defRPr sz="3100">
                <a:solidFill>
                  <a:srgbClr val="000000"/>
                </a:solidFill>
                <a:latin typeface="Calibri"/>
                <a:ea typeface="Calibri"/>
                <a:cs typeface="Calibri"/>
                <a:sym typeface="Calibri"/>
              </a:defRPr>
            </a:pPr>
            <a:endParaRPr/>
          </a:p>
          <a:p>
            <a:pPr algn="l" defTabSz="449580">
              <a:lnSpc>
                <a:spcPct val="107916"/>
              </a:lnSpc>
              <a:spcBef>
                <a:spcPts val="800"/>
              </a:spcBef>
              <a:defRPr sz="3100">
                <a:solidFill>
                  <a:srgbClr val="000000"/>
                </a:solidFill>
                <a:latin typeface="Calibri"/>
                <a:ea typeface="Calibri"/>
                <a:cs typeface="Calibri"/>
                <a:sym typeface="Calibri"/>
              </a:defRPr>
            </a:pPr>
            <a:r>
              <a:t>Part-time volontario minore rischio </a:t>
            </a:r>
            <a:br/>
            <a:r>
              <a:t>tempo determinato esp in TN</a:t>
            </a:r>
            <a:br/>
            <a:br/>
            <a:br/>
            <a:r>
              <a:rPr b="1"/>
              <a:t>Istruzione terziaria più esposta </a:t>
            </a:r>
          </a:p>
          <a:p>
            <a:pPr algn="l" defTabSz="449580">
              <a:lnSpc>
                <a:spcPct val="107916"/>
              </a:lnSpc>
              <a:spcBef>
                <a:spcPts val="800"/>
              </a:spcBef>
              <a:defRPr sz="3100">
                <a:solidFill>
                  <a:srgbClr val="000000"/>
                </a:solidFill>
                <a:latin typeface="Calibri"/>
                <a:ea typeface="Calibri"/>
                <a:cs typeface="Calibri"/>
                <a:sym typeface="Calibri"/>
              </a:defRPr>
            </a:pPr>
            <a:r>
              <a:rPr b="1"/>
              <a:t>TN + ≈7% di chi ha istruzione primaria</a:t>
            </a:r>
          </a:p>
        </p:txBody>
      </p:sp>
      <p:sp>
        <p:nvSpPr>
          <p:cNvPr id="547" name="Rettangolo"/>
          <p:cNvSpPr/>
          <p:nvPr/>
        </p:nvSpPr>
        <p:spPr>
          <a:xfrm>
            <a:off x="9786253" y="10470921"/>
            <a:ext cx="2675049" cy="955352"/>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48" name="Ovale"/>
          <p:cNvSpPr/>
          <p:nvPr/>
        </p:nvSpPr>
        <p:spPr>
          <a:xfrm>
            <a:off x="15150794" y="11033993"/>
            <a:ext cx="490024"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49" name="Ovale"/>
          <p:cNvSpPr/>
          <p:nvPr/>
        </p:nvSpPr>
        <p:spPr>
          <a:xfrm>
            <a:off x="19866727" y="11144060"/>
            <a:ext cx="490025"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50" name="Ovale"/>
          <p:cNvSpPr/>
          <p:nvPr/>
        </p:nvSpPr>
        <p:spPr>
          <a:xfrm>
            <a:off x="14540234" y="10881594"/>
            <a:ext cx="614940" cy="435659"/>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51" name="Rettangolo"/>
          <p:cNvSpPr/>
          <p:nvPr/>
        </p:nvSpPr>
        <p:spPr>
          <a:xfrm>
            <a:off x="11113273" y="5249596"/>
            <a:ext cx="1250011" cy="204141"/>
          </a:xfrm>
          <a:prstGeom prst="rect">
            <a:avLst/>
          </a:prstGeom>
          <a:solidFill>
            <a:schemeClr val="accent4">
              <a:hueOff val="366961"/>
              <a:satOff val="4172"/>
              <a:lumOff val="11129"/>
              <a:alpha val="33183"/>
            </a:schemeClr>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52" name="Ovale"/>
          <p:cNvSpPr/>
          <p:nvPr/>
        </p:nvSpPr>
        <p:spPr>
          <a:xfrm>
            <a:off x="15201594" y="5115793"/>
            <a:ext cx="490024"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555" name="4…"/>
          <p:cNvSpPr txBox="1">
            <a:spLocks noGrp="1"/>
          </p:cNvSpPr>
          <p:nvPr>
            <p:ph type="body" idx="24"/>
          </p:nvPr>
        </p:nvSpPr>
        <p:spPr>
          <a:prstGeom prst="rect">
            <a:avLst/>
          </a:prstGeom>
        </p:spPr>
        <p:txBody>
          <a:bodyPr anchor="ctr"/>
          <a:lstStyle/>
          <a:p>
            <a:pPr>
              <a:defRPr sz="11000"/>
            </a:pPr>
            <a:r>
              <a:t>4</a:t>
            </a:r>
          </a:p>
          <a:p>
            <a:pPr>
              <a:defRPr sz="9200"/>
            </a:pPr>
            <a:r>
              <a:t>Rischio di tempo parziale</a:t>
            </a:r>
          </a:p>
          <a:p>
            <a:pPr>
              <a:defRPr sz="9200"/>
            </a:pPr>
            <a:r>
              <a:rPr sz="6000">
                <a:solidFill>
                  <a:srgbClr val="5E5E5E"/>
                </a:solidFill>
              </a:rPr>
              <a:t>Fonte: Rilevazione forze lavoro</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BARBIERI &amp; GIOACHIN"/>
          <p:cNvSpPr txBox="1">
            <a:spLocks noGrp="1"/>
          </p:cNvSpPr>
          <p:nvPr>
            <p:ph type="body" idx="22"/>
          </p:nvPr>
        </p:nvSpPr>
        <p:spPr>
          <a:prstGeom prst="rect">
            <a:avLst/>
          </a:prstGeom>
        </p:spPr>
        <p:txBody>
          <a:bodyPr/>
          <a:lstStyle/>
          <a:p>
            <a:r>
              <a:t>BARBIERI &amp; GIOACHIN</a:t>
            </a:r>
          </a:p>
        </p:txBody>
      </p:sp>
      <p:sp>
        <p:nvSpPr>
          <p:cNvPr id="55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559" name="Rischio tempo parzial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parziale</a:t>
            </a:r>
          </a:p>
          <a:p>
            <a:pPr algn="l">
              <a:defRPr sz="6000">
                <a:solidFill>
                  <a:srgbClr val="5E5E5E"/>
                </a:solidFill>
              </a:defRPr>
            </a:pPr>
            <a:r>
              <a:rPr>
                <a:solidFill>
                  <a:schemeClr val="accent5">
                    <a:lumOff val="-29866"/>
                  </a:schemeClr>
                </a:solidFill>
              </a:rPr>
              <a:t>Socio-demografiche: Sesso</a:t>
            </a:r>
          </a:p>
        </p:txBody>
      </p:sp>
      <p:pic>
        <p:nvPicPr>
          <p:cNvPr id="560" name="pt_genere.png" descr="pt_genere.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BARBIERI &amp; GIOACHIN"/>
          <p:cNvSpPr txBox="1">
            <a:spLocks noGrp="1"/>
          </p:cNvSpPr>
          <p:nvPr>
            <p:ph type="body" idx="22"/>
          </p:nvPr>
        </p:nvSpPr>
        <p:spPr>
          <a:prstGeom prst="rect">
            <a:avLst/>
          </a:prstGeom>
        </p:spPr>
        <p:txBody>
          <a:bodyPr/>
          <a:lstStyle/>
          <a:p>
            <a:r>
              <a:t>BARBIERI &amp; GIOACHIN</a:t>
            </a:r>
          </a:p>
        </p:txBody>
      </p:sp>
      <p:sp>
        <p:nvSpPr>
          <p:cNvPr id="56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564" name="Rischio tempo parzial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parziale</a:t>
            </a:r>
          </a:p>
          <a:p>
            <a:pPr algn="l">
              <a:defRPr sz="6000">
                <a:solidFill>
                  <a:srgbClr val="5E5E5E"/>
                </a:solidFill>
              </a:defRPr>
            </a:pPr>
            <a:r>
              <a:rPr>
                <a:solidFill>
                  <a:schemeClr val="accent5">
                    <a:lumOff val="-29866"/>
                  </a:schemeClr>
                </a:solidFill>
              </a:rPr>
              <a:t>Socio-demografiche: Età</a:t>
            </a:r>
          </a:p>
        </p:txBody>
      </p:sp>
      <p:pic>
        <p:nvPicPr>
          <p:cNvPr id="565" name="pt_eta.png" descr="pt_eta.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566" name="Rettangolo"/>
          <p:cNvSpPr/>
          <p:nvPr/>
        </p:nvSpPr>
        <p:spPr>
          <a:xfrm>
            <a:off x="11605429" y="6622042"/>
            <a:ext cx="770746" cy="1080114"/>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67" name="Fasce d’età 35+ più esposte"/>
          <p:cNvSpPr txBox="1"/>
          <p:nvPr/>
        </p:nvSpPr>
        <p:spPr>
          <a:xfrm>
            <a:off x="5861569" y="5996645"/>
            <a:ext cx="395935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Fasce d’età 35+ più esposte</a:t>
            </a:r>
          </a:p>
        </p:txBody>
      </p:sp>
      <p:sp>
        <p:nvSpPr>
          <p:cNvPr id="568" name="Rettangolo"/>
          <p:cNvSpPr/>
          <p:nvPr/>
        </p:nvSpPr>
        <p:spPr>
          <a:xfrm>
            <a:off x="6692160" y="7352317"/>
            <a:ext cx="770746" cy="1080114"/>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BARBIERI &amp; GIOACHIN"/>
          <p:cNvSpPr txBox="1">
            <a:spLocks noGrp="1"/>
          </p:cNvSpPr>
          <p:nvPr>
            <p:ph type="body" idx="22"/>
          </p:nvPr>
        </p:nvSpPr>
        <p:spPr>
          <a:prstGeom prst="rect">
            <a:avLst/>
          </a:prstGeom>
        </p:spPr>
        <p:txBody>
          <a:bodyPr/>
          <a:lstStyle/>
          <a:p>
            <a:r>
              <a:t>BARBIERI &amp; GIOACHIN</a:t>
            </a:r>
          </a:p>
        </p:txBody>
      </p:sp>
      <p:sp>
        <p:nvSpPr>
          <p:cNvPr id="57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572" name="Rischio tempo parzial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parziale</a:t>
            </a:r>
          </a:p>
          <a:p>
            <a:pPr algn="l">
              <a:defRPr sz="6000">
                <a:solidFill>
                  <a:srgbClr val="5E5E5E"/>
                </a:solidFill>
              </a:defRPr>
            </a:pPr>
            <a:r>
              <a:rPr>
                <a:solidFill>
                  <a:schemeClr val="accent5">
                    <a:lumOff val="-29866"/>
                  </a:schemeClr>
                </a:solidFill>
              </a:rPr>
              <a:t>Socio-demografiche: Istruzione</a:t>
            </a:r>
          </a:p>
        </p:txBody>
      </p:sp>
      <p:pic>
        <p:nvPicPr>
          <p:cNvPr id="573" name="pt_edu.png" descr="pt_edu.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BARBIERI &amp; GIOACHIN"/>
          <p:cNvSpPr txBox="1">
            <a:spLocks noGrp="1"/>
          </p:cNvSpPr>
          <p:nvPr>
            <p:ph type="body" idx="22"/>
          </p:nvPr>
        </p:nvSpPr>
        <p:spPr>
          <a:prstGeom prst="rect">
            <a:avLst/>
          </a:prstGeom>
        </p:spPr>
        <p:txBody>
          <a:bodyPr/>
          <a:lstStyle/>
          <a:p>
            <a:r>
              <a:t>BARBIERI &amp; GIOACHIN</a:t>
            </a:r>
          </a:p>
        </p:txBody>
      </p:sp>
      <p:sp>
        <p:nvSpPr>
          <p:cNvPr id="57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577" name="Rischio tempo parziale…"/>
          <p:cNvSpPr txBox="1">
            <a:spLocks noGrp="1"/>
          </p:cNvSpPr>
          <p:nvPr>
            <p:ph type="title" idx="4294967295"/>
          </p:nvPr>
        </p:nvSpPr>
        <p:spPr>
          <a:xfrm>
            <a:off x="1175566" y="1781592"/>
            <a:ext cx="20828001" cy="2616232"/>
          </a:xfrm>
          <a:prstGeom prst="rect">
            <a:avLst/>
          </a:prstGeom>
        </p:spPr>
        <p:txBody>
          <a:bodyPr anchor="t"/>
          <a:lstStyle/>
          <a:p>
            <a:pPr algn="l">
              <a:defRPr sz="6000">
                <a:solidFill>
                  <a:srgbClr val="5E5E5E"/>
                </a:solidFill>
              </a:defRPr>
            </a:pPr>
            <a:r>
              <a:t>Rischio tempo parziale</a:t>
            </a:r>
          </a:p>
          <a:p>
            <a:pPr algn="l">
              <a:defRPr sz="6000">
                <a:solidFill>
                  <a:schemeClr val="accent5">
                    <a:lumOff val="-29866"/>
                  </a:schemeClr>
                </a:solidFill>
              </a:defRPr>
            </a:pPr>
            <a:r>
              <a:t>Classe sociale - gruppo occupazionale</a:t>
            </a:r>
          </a:p>
        </p:txBody>
      </p:sp>
      <p:pic>
        <p:nvPicPr>
          <p:cNvPr id="578" name="pt_classeb.png" descr="pt_classeb.png"/>
          <p:cNvPicPr>
            <a:picLocks noChangeAspect="1"/>
          </p:cNvPicPr>
          <p:nvPr/>
        </p:nvPicPr>
        <p:blipFill>
          <a:blip r:embed="rId2"/>
          <a:srcRect l="302" r="302"/>
          <a:stretch>
            <a:fillRect/>
          </a:stretch>
        </p:blipFill>
        <p:spPr>
          <a:xfrm>
            <a:off x="1600596" y="4413090"/>
            <a:ext cx="21182834" cy="8524784"/>
          </a:xfrm>
          <a:prstGeom prst="rect">
            <a:avLst/>
          </a:prstGeom>
          <a:ln w="12700">
            <a:miter lim="400000"/>
          </a:ln>
        </p:spPr>
      </p:pic>
      <p:sp>
        <p:nvSpPr>
          <p:cNvPr id="579" name="Linea"/>
          <p:cNvSpPr/>
          <p:nvPr/>
        </p:nvSpPr>
        <p:spPr>
          <a:xfrm flipV="1">
            <a:off x="4555133" y="7918509"/>
            <a:ext cx="1662233" cy="400865"/>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580" name="Ovale"/>
          <p:cNvSpPr/>
          <p:nvPr/>
        </p:nvSpPr>
        <p:spPr>
          <a:xfrm>
            <a:off x="17698395" y="11434503"/>
            <a:ext cx="2443099"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81" name="Ovale"/>
          <p:cNvSpPr/>
          <p:nvPr/>
        </p:nvSpPr>
        <p:spPr>
          <a:xfrm>
            <a:off x="12765667" y="11434503"/>
            <a:ext cx="2661173"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82" name="Ovale"/>
          <p:cNvSpPr/>
          <p:nvPr/>
        </p:nvSpPr>
        <p:spPr>
          <a:xfrm>
            <a:off x="7054518" y="11434503"/>
            <a:ext cx="2661173" cy="1076886"/>
          </a:xfrm>
          <a:prstGeom prst="ellipse">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583" name="Chiara differenza di genere. Anche classe media molto esposta"/>
          <p:cNvSpPr txBox="1"/>
          <p:nvPr/>
        </p:nvSpPr>
        <p:spPr>
          <a:xfrm>
            <a:off x="3445267" y="5996645"/>
            <a:ext cx="8791957"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Chiara differenza di genere. Anche classe media molto esposta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ALARI IN TRENTINO"/>
          <p:cNvSpPr txBox="1">
            <a:spLocks noGrp="1"/>
          </p:cNvSpPr>
          <p:nvPr>
            <p:ph type="body" idx="23"/>
          </p:nvPr>
        </p:nvSpPr>
        <p:spPr>
          <a:prstGeom prst="rect">
            <a:avLst/>
          </a:prstGeom>
        </p:spPr>
        <p:txBody>
          <a:bodyPr/>
          <a:lstStyle/>
          <a:p>
            <a:r>
              <a:t>SALARI IN TRENTINO</a:t>
            </a:r>
          </a:p>
        </p:txBody>
      </p:sp>
      <p:sp>
        <p:nvSpPr>
          <p:cNvPr id="248" name="Cosa sappiamo degli andamenti macro?"/>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r>
              <a:rPr lang="it-IT" dirty="0"/>
              <a:t> </a:t>
            </a:r>
            <a:r>
              <a:rPr lang="it-IT" sz="2800" b="0" dirty="0"/>
              <a:t>(1960-2011)</a:t>
            </a:r>
            <a:endParaRPr sz="2800" b="0" dirty="0"/>
          </a:p>
        </p:txBody>
      </p:sp>
      <p:sp>
        <p:nvSpPr>
          <p:cNvPr id="249" name="RIDUZIONE DELLA LABOUR SHARE"/>
          <p:cNvSpPr txBox="1">
            <a:spLocks noGrp="1"/>
          </p:cNvSpPr>
          <p:nvPr>
            <p:ph type="body" idx="26"/>
          </p:nvPr>
        </p:nvSpPr>
        <p:spPr>
          <a:xfrm>
            <a:off x="1143733" y="2568036"/>
            <a:ext cx="9865407" cy="787401"/>
          </a:xfrm>
          <a:prstGeom prst="rect">
            <a:avLst/>
          </a:prstGeom>
        </p:spPr>
        <p:txBody>
          <a:bodyPr/>
          <a:lstStyle>
            <a:lvl1pPr>
              <a:defRPr sz="4500"/>
            </a:lvl1pPr>
          </a:lstStyle>
          <a:p>
            <a:r>
              <a:t>RIDUZIONE DELLA LABOUR SHARE</a:t>
            </a:r>
          </a:p>
        </p:txBody>
      </p:sp>
      <p:sp>
        <p:nvSpPr>
          <p:cNvPr id="250"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51"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252" name="Immagine" descr="Immagine"/>
          <p:cNvPicPr>
            <a:picLocks noChangeAspect="1"/>
          </p:cNvPicPr>
          <p:nvPr/>
        </p:nvPicPr>
        <p:blipFill>
          <a:blip r:embed="rId2"/>
          <a:stretch>
            <a:fillRect/>
          </a:stretch>
        </p:blipFill>
        <p:spPr>
          <a:xfrm>
            <a:off x="7489860" y="4146710"/>
            <a:ext cx="14674940" cy="7982185"/>
          </a:xfrm>
          <a:prstGeom prst="rect">
            <a:avLst/>
          </a:prstGeom>
          <a:ln w="12700">
            <a:miter lim="400000"/>
          </a:ln>
        </p:spPr>
      </p:pic>
      <p:pic>
        <p:nvPicPr>
          <p:cNvPr id="253" name="Immagine" descr="Immagine"/>
          <p:cNvPicPr>
            <a:picLocks noChangeAspect="1"/>
          </p:cNvPicPr>
          <p:nvPr/>
        </p:nvPicPr>
        <p:blipFill>
          <a:blip r:embed="rId3"/>
          <a:stretch>
            <a:fillRect/>
          </a:stretch>
        </p:blipFill>
        <p:spPr>
          <a:xfrm>
            <a:off x="15075059" y="4073324"/>
            <a:ext cx="7064746" cy="6789495"/>
          </a:xfrm>
          <a:prstGeom prst="rect">
            <a:avLst/>
          </a:prstGeom>
          <a:ln w="38100">
            <a:solidFill>
              <a:schemeClr val="accent5">
                <a:lumOff val="-29866"/>
              </a:schemeClr>
            </a:solidFill>
            <a:miter lim="400000"/>
          </a:ln>
        </p:spPr>
      </p:pic>
      <p:sp>
        <p:nvSpPr>
          <p:cNvPr id="254" name="The labour income share è calcolato come la retribuzione dei dipendenti sul PIL totale dell'economia moltiplicato per l'occupazione totale.…"/>
          <p:cNvSpPr txBox="1"/>
          <p:nvPr/>
        </p:nvSpPr>
        <p:spPr>
          <a:xfrm>
            <a:off x="1290470" y="4264976"/>
            <a:ext cx="6229909" cy="6165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000">
                <a:solidFill>
                  <a:srgbClr val="000000"/>
                </a:solidFill>
                <a:latin typeface="Calibri"/>
                <a:ea typeface="Calibri"/>
                <a:cs typeface="Calibri"/>
                <a:sym typeface="Calibri"/>
              </a:defRPr>
            </a:pPr>
            <a:r>
              <a:rPr dirty="0"/>
              <a:t>The labour income share è </a:t>
            </a:r>
            <a:r>
              <a:rPr dirty="0" err="1"/>
              <a:t>calcolato</a:t>
            </a:r>
            <a:r>
              <a:rPr dirty="0"/>
              <a:t> come la </a:t>
            </a:r>
            <a:r>
              <a:rPr b="1" dirty="0" err="1"/>
              <a:t>retribuzione</a:t>
            </a:r>
            <a:r>
              <a:rPr b="1" dirty="0"/>
              <a:t> </a:t>
            </a:r>
            <a:r>
              <a:rPr b="1" dirty="0" err="1"/>
              <a:t>dei</a:t>
            </a:r>
            <a:r>
              <a:rPr b="1" dirty="0"/>
              <a:t> </a:t>
            </a:r>
            <a:r>
              <a:rPr b="1" dirty="0" err="1"/>
              <a:t>dipendenti</a:t>
            </a:r>
            <a:r>
              <a:rPr b="1" dirty="0"/>
              <a:t> </a:t>
            </a:r>
            <a:r>
              <a:rPr dirty="0" err="1"/>
              <a:t>sul</a:t>
            </a:r>
            <a:r>
              <a:rPr dirty="0"/>
              <a:t> PIL </a:t>
            </a:r>
            <a:r>
              <a:rPr dirty="0" err="1"/>
              <a:t>totale</a:t>
            </a:r>
            <a:r>
              <a:rPr dirty="0"/>
              <a:t> </a:t>
            </a:r>
            <a:r>
              <a:rPr dirty="0" err="1"/>
              <a:t>dell'economia</a:t>
            </a:r>
            <a:r>
              <a:rPr dirty="0"/>
              <a:t> </a:t>
            </a:r>
            <a:r>
              <a:rPr dirty="0" err="1"/>
              <a:t>moltiplicato</a:t>
            </a:r>
            <a:r>
              <a:rPr dirty="0"/>
              <a:t> per </a:t>
            </a:r>
            <a:r>
              <a:rPr dirty="0" err="1"/>
              <a:t>l'occupazione</a:t>
            </a:r>
            <a:r>
              <a:rPr dirty="0"/>
              <a:t> </a:t>
            </a:r>
            <a:r>
              <a:rPr dirty="0" err="1"/>
              <a:t>totale</a:t>
            </a:r>
            <a:r>
              <a:rPr dirty="0"/>
              <a:t>.</a:t>
            </a:r>
            <a:br>
              <a:rPr dirty="0"/>
            </a:br>
            <a:endParaRPr dirty="0"/>
          </a:p>
          <a:p>
            <a:pPr algn="l" defTabSz="449580">
              <a:lnSpc>
                <a:spcPct val="107916"/>
              </a:lnSpc>
              <a:spcBef>
                <a:spcPts val="800"/>
              </a:spcBef>
              <a:defRPr sz="3000">
                <a:solidFill>
                  <a:srgbClr val="000000"/>
                </a:solidFill>
                <a:latin typeface="Calibri"/>
                <a:ea typeface="Calibri"/>
                <a:cs typeface="Calibri"/>
                <a:sym typeface="Calibri"/>
              </a:defRPr>
            </a:pPr>
            <a:r>
              <a:rPr dirty="0" err="1"/>
              <a:t>Quando</a:t>
            </a:r>
            <a:r>
              <a:rPr dirty="0"/>
              <a:t> il </a:t>
            </a:r>
            <a:r>
              <a:rPr b="1" dirty="0"/>
              <a:t>PIL </a:t>
            </a:r>
            <a:r>
              <a:rPr dirty="0"/>
              <a:t>è </a:t>
            </a:r>
            <a:r>
              <a:rPr dirty="0" err="1"/>
              <a:t>misurato</a:t>
            </a:r>
            <a:r>
              <a:rPr dirty="0"/>
              <a:t> ai </a:t>
            </a:r>
            <a:r>
              <a:rPr b="1" dirty="0" err="1"/>
              <a:t>prezzi</a:t>
            </a:r>
            <a:r>
              <a:rPr b="1" dirty="0"/>
              <a:t> di </a:t>
            </a:r>
            <a:r>
              <a:rPr b="1" dirty="0" err="1"/>
              <a:t>mercato</a:t>
            </a:r>
            <a:r>
              <a:rPr dirty="0"/>
              <a:t> (A) la quota di </a:t>
            </a:r>
            <a:r>
              <a:rPr dirty="0" err="1"/>
              <a:t>reddito</a:t>
            </a:r>
            <a:r>
              <a:rPr dirty="0"/>
              <a:t> da </a:t>
            </a:r>
            <a:r>
              <a:rPr dirty="0" err="1"/>
              <a:t>lavoro</a:t>
            </a:r>
            <a:r>
              <a:rPr dirty="0"/>
              <a:t> </a:t>
            </a:r>
            <a:r>
              <a:rPr dirty="0" err="1"/>
              <a:t>declina</a:t>
            </a:r>
            <a:r>
              <a:rPr dirty="0"/>
              <a:t> da &gt;65% a circa 56%. </a:t>
            </a:r>
            <a:r>
              <a:rPr dirty="0" err="1"/>
              <a:t>Quando</a:t>
            </a:r>
            <a:r>
              <a:rPr dirty="0"/>
              <a:t> </a:t>
            </a:r>
            <a:r>
              <a:rPr lang="it-IT" dirty="0"/>
              <a:t>il PIL è </a:t>
            </a:r>
            <a:r>
              <a:rPr dirty="0" err="1"/>
              <a:t>misurato</a:t>
            </a:r>
            <a:r>
              <a:rPr dirty="0"/>
              <a:t> al </a:t>
            </a:r>
            <a:r>
              <a:rPr b="1" dirty="0" err="1"/>
              <a:t>costo</a:t>
            </a:r>
            <a:r>
              <a:rPr b="1" dirty="0"/>
              <a:t> </a:t>
            </a:r>
            <a:r>
              <a:rPr b="1" dirty="0" err="1"/>
              <a:t>dei</a:t>
            </a:r>
            <a:r>
              <a:rPr b="1" dirty="0"/>
              <a:t> </a:t>
            </a:r>
            <a:r>
              <a:rPr b="1" dirty="0" err="1"/>
              <a:t>fattori</a:t>
            </a:r>
            <a:r>
              <a:rPr b="1" dirty="0"/>
              <a:t> </a:t>
            </a:r>
            <a:r>
              <a:rPr dirty="0"/>
              <a:t>(B)</a:t>
            </a:r>
            <a:r>
              <a:rPr sz="2000" dirty="0"/>
              <a:t> </a:t>
            </a:r>
            <a:r>
              <a:rPr lang="it-IT" sz="2000" dirty="0"/>
              <a:t>(meno tasse più sussidi) </a:t>
            </a:r>
            <a:r>
              <a:rPr dirty="0"/>
              <a:t>la quota del </a:t>
            </a:r>
            <a:r>
              <a:rPr dirty="0" err="1"/>
              <a:t>lavoro</a:t>
            </a:r>
            <a:r>
              <a:rPr dirty="0"/>
              <a:t> </a:t>
            </a:r>
            <a:r>
              <a:rPr dirty="0" err="1"/>
              <a:t>scende</a:t>
            </a:r>
            <a:r>
              <a:rPr dirty="0"/>
              <a:t> da una media del 72% al 63%</a:t>
            </a:r>
          </a:p>
        </p:txBody>
      </p:sp>
      <p:sp>
        <p:nvSpPr>
          <p:cNvPr id="2" name="CasellaDiTesto 1">
            <a:extLst>
              <a:ext uri="{FF2B5EF4-FFF2-40B4-BE49-F238E27FC236}">
                <a16:creationId xmlns:a16="http://schemas.microsoft.com/office/drawing/2014/main" id="{F33A2FA4-A6B4-4DBB-B37E-2EB543F487FB}"/>
              </a:ext>
            </a:extLst>
          </p:cNvPr>
          <p:cNvSpPr txBox="1"/>
          <p:nvPr/>
        </p:nvSpPr>
        <p:spPr>
          <a:xfrm>
            <a:off x="7832242" y="12047964"/>
            <a:ext cx="15025475"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800" i="1" dirty="0">
                <a:effectLst/>
                <a:latin typeface="Calibri" panose="020F0502020204030204" pitchFamily="34" charset="0"/>
                <a:ea typeface="Calibri" panose="020F0502020204030204" pitchFamily="34" charset="0"/>
                <a:cs typeface="Times New Roman" panose="02020603050405020304" pitchFamily="18" charset="0"/>
              </a:rPr>
              <a:t>Source: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The annual macroeconomic database (AMECO) of the European Commission</a:t>
            </a:r>
            <a:r>
              <a:rPr lang="en-GB" sz="1800" dirty="0">
                <a:effectLst/>
                <a:latin typeface="Calibri" panose="020F0502020204030204" pitchFamily="34" charset="0"/>
                <a:ea typeface="Calibri" panose="020F0502020204030204" pitchFamily="34" charset="0"/>
                <a:cs typeface="Times New Roman" panose="02020603050405020304" pitchFamily="18" charset="0"/>
              </a:rPr>
              <a:t>'s Directorate General for Economic and Financial Affairs provides data based on National Accounts on the adjusted labour shares for 11 of the G20 countries plus Spain. The labour income share is calculated as the compensation of employees over total economy GDP multiplied by total employment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AMECO calculates this adjusted labour share with GDP at market prices (SX) as well as with </a:t>
            </a: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GDP at current factor cost (i.e. minus taxes and plus subsidies)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(DX).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According to Guerriero (2012) the latter is more meaningful, since taxes do not represent any kind of return to capital or land.</a:t>
            </a:r>
            <a:endParaRPr kumimoji="0" lang="it-IT" sz="1800" b="0" i="0" u="none" strike="noStrike" cap="none" spc="0" normalizeH="0" baseline="0" dirty="0">
              <a:ln>
                <a:noFill/>
              </a:ln>
              <a:solidFill>
                <a:srgbClr val="5E5E5E"/>
              </a:solidFill>
              <a:effectLst/>
              <a:uFillTx/>
              <a:latin typeface="+mj-lt"/>
              <a:ea typeface="+mj-ea"/>
              <a:cs typeface="+mj-cs"/>
              <a:sym typeface="Proxima Nova"/>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BARBIERI &amp; GIOACHIN"/>
          <p:cNvSpPr txBox="1">
            <a:spLocks noGrp="1"/>
          </p:cNvSpPr>
          <p:nvPr>
            <p:ph type="body" idx="22"/>
          </p:nvPr>
        </p:nvSpPr>
        <p:spPr>
          <a:prstGeom prst="rect">
            <a:avLst/>
          </a:prstGeom>
        </p:spPr>
        <p:txBody>
          <a:bodyPr/>
          <a:lstStyle/>
          <a:p>
            <a:r>
              <a:t>BARBIERI &amp; GIOACHIN</a:t>
            </a:r>
          </a:p>
        </p:txBody>
      </p:sp>
      <p:sp>
        <p:nvSpPr>
          <p:cNvPr id="58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587"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588" name="ptB_coef.png" descr="ptB_coef.png"/>
          <p:cNvPicPr>
            <a:picLocks noChangeAspect="1"/>
          </p:cNvPicPr>
          <p:nvPr/>
        </p:nvPicPr>
        <p:blipFill>
          <a:blip r:embed="rId3"/>
          <a:srcRect l="4562" t="1440" r="4562" b="53369"/>
          <a:stretch>
            <a:fillRect/>
          </a:stretch>
        </p:blipFill>
        <p:spPr>
          <a:xfrm>
            <a:off x="8868244" y="1109555"/>
            <a:ext cx="13497559" cy="10734920"/>
          </a:xfrm>
          <a:prstGeom prst="rect">
            <a:avLst/>
          </a:prstGeom>
          <a:ln w="12700">
            <a:miter lim="400000"/>
          </a:ln>
        </p:spPr>
      </p:pic>
      <p:sp>
        <p:nvSpPr>
          <p:cNvPr id="589" name="Regressione…"/>
          <p:cNvSpPr txBox="1">
            <a:spLocks noGrp="1"/>
          </p:cNvSpPr>
          <p:nvPr>
            <p:ph type="title" idx="4294967295"/>
          </p:nvPr>
        </p:nvSpPr>
        <p:spPr>
          <a:xfrm>
            <a:off x="1175566" y="1781592"/>
            <a:ext cx="20828001" cy="2616232"/>
          </a:xfrm>
          <a:prstGeom prst="rect">
            <a:avLst/>
          </a:prstGeom>
        </p:spPr>
        <p:txBody>
          <a:bodyPr anchor="t"/>
          <a:lstStyle/>
          <a:p>
            <a:pPr algn="l" defTabSz="751205">
              <a:defRPr sz="5460">
                <a:solidFill>
                  <a:srgbClr val="5E5E5E"/>
                </a:solidFill>
              </a:defRPr>
            </a:pPr>
            <a:r>
              <a:rPr>
                <a:solidFill>
                  <a:schemeClr val="accent5">
                    <a:lumOff val="-29866"/>
                  </a:schemeClr>
                </a:solidFill>
              </a:rPr>
              <a:t>Regressione</a:t>
            </a:r>
          </a:p>
          <a:p>
            <a:pPr algn="l" defTabSz="751205">
              <a:defRPr sz="5460">
                <a:solidFill>
                  <a:srgbClr val="5E5E5E"/>
                </a:solidFill>
              </a:defRPr>
            </a:pPr>
            <a:r>
              <a:rPr>
                <a:solidFill>
                  <a:schemeClr val="accent5">
                    <a:lumOff val="-29866"/>
                  </a:schemeClr>
                </a:solidFill>
              </a:rPr>
              <a:t>Tempo parziale</a:t>
            </a:r>
            <a:br>
              <a:rPr>
                <a:solidFill>
                  <a:schemeClr val="accent5">
                    <a:lumOff val="-29866"/>
                  </a:schemeClr>
                </a:solidFill>
              </a:rPr>
            </a:br>
            <a:r>
              <a:rPr u="sng">
                <a:solidFill>
                  <a:schemeClr val="accent5">
                    <a:lumOff val="-29866"/>
                  </a:schemeClr>
                </a:solidFill>
              </a:rPr>
              <a:t>Involontario</a:t>
            </a:r>
          </a:p>
        </p:txBody>
      </p:sp>
      <p:pic>
        <p:nvPicPr>
          <p:cNvPr id="590" name="ptB_coef.png" descr="ptB_coef.png"/>
          <p:cNvPicPr>
            <a:picLocks noChangeAspect="1"/>
          </p:cNvPicPr>
          <p:nvPr/>
        </p:nvPicPr>
        <p:blipFill>
          <a:blip r:embed="rId3"/>
          <a:srcRect l="34726" t="89434" r="34726" b="7409"/>
          <a:stretch>
            <a:fillRect/>
          </a:stretch>
        </p:blipFill>
        <p:spPr>
          <a:xfrm>
            <a:off x="13331699" y="11621812"/>
            <a:ext cx="4570832" cy="755269"/>
          </a:xfrm>
          <a:prstGeom prst="rect">
            <a:avLst/>
          </a:prstGeom>
          <a:ln w="12700">
            <a:miter lim="400000"/>
          </a:ln>
        </p:spPr>
      </p:pic>
      <p:pic>
        <p:nvPicPr>
          <p:cNvPr id="591" name="ptB_coef.png" descr="ptB_coef.png"/>
          <p:cNvPicPr>
            <a:picLocks noChangeAspect="1"/>
          </p:cNvPicPr>
          <p:nvPr/>
        </p:nvPicPr>
        <p:blipFill>
          <a:blip r:embed="rId3"/>
          <a:srcRect l="34726" t="89434" r="34726" b="7409"/>
          <a:stretch>
            <a:fillRect/>
          </a:stretch>
        </p:blipFill>
        <p:spPr>
          <a:xfrm>
            <a:off x="17932776" y="11621812"/>
            <a:ext cx="4570832" cy="755269"/>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BARBIERI &amp; GIOACHIN"/>
          <p:cNvSpPr txBox="1">
            <a:spLocks noGrp="1"/>
          </p:cNvSpPr>
          <p:nvPr>
            <p:ph type="body" idx="22"/>
          </p:nvPr>
        </p:nvSpPr>
        <p:spPr>
          <a:prstGeom prst="rect">
            <a:avLst/>
          </a:prstGeom>
        </p:spPr>
        <p:txBody>
          <a:bodyPr/>
          <a:lstStyle/>
          <a:p>
            <a:r>
              <a:t>BARBIERI &amp; GIOACHIN</a:t>
            </a:r>
          </a:p>
        </p:txBody>
      </p:sp>
      <p:sp>
        <p:nvSpPr>
          <p:cNvPr id="59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pic>
        <p:nvPicPr>
          <p:cNvPr id="595" name="Immagine" descr="Immagine"/>
          <p:cNvPicPr>
            <a:picLocks noChangeAspect="1"/>
          </p:cNvPicPr>
          <p:nvPr/>
        </p:nvPicPr>
        <p:blipFill>
          <a:blip r:embed="rId2"/>
          <a:srcRect t="93305" r="28437" b="1911"/>
          <a:stretch>
            <a:fillRect/>
          </a:stretch>
        </p:blipFill>
        <p:spPr>
          <a:xfrm>
            <a:off x="205172" y="12231689"/>
            <a:ext cx="10011222" cy="1070593"/>
          </a:xfrm>
          <a:prstGeom prst="rect">
            <a:avLst/>
          </a:prstGeom>
          <a:ln w="12700">
            <a:miter lim="400000"/>
          </a:ln>
        </p:spPr>
      </p:pic>
      <p:pic>
        <p:nvPicPr>
          <p:cNvPr id="596" name="ptB_coef.png" descr="ptB_coef.png"/>
          <p:cNvPicPr>
            <a:picLocks noChangeAspect="1"/>
          </p:cNvPicPr>
          <p:nvPr/>
        </p:nvPicPr>
        <p:blipFill>
          <a:blip r:embed="rId3"/>
          <a:srcRect l="4562" t="1440" r="4562" b="53369"/>
          <a:stretch>
            <a:fillRect/>
          </a:stretch>
        </p:blipFill>
        <p:spPr>
          <a:xfrm>
            <a:off x="8868244" y="1109555"/>
            <a:ext cx="13497559" cy="10734920"/>
          </a:xfrm>
          <a:prstGeom prst="rect">
            <a:avLst/>
          </a:prstGeom>
          <a:ln w="12700">
            <a:miter lim="400000"/>
          </a:ln>
        </p:spPr>
      </p:pic>
      <p:sp>
        <p:nvSpPr>
          <p:cNvPr id="597" name="Regressione…"/>
          <p:cNvSpPr txBox="1">
            <a:spLocks noGrp="1"/>
          </p:cNvSpPr>
          <p:nvPr>
            <p:ph type="title" idx="4294967295"/>
          </p:nvPr>
        </p:nvSpPr>
        <p:spPr>
          <a:xfrm>
            <a:off x="1175566" y="1781592"/>
            <a:ext cx="20828001" cy="2616232"/>
          </a:xfrm>
          <a:prstGeom prst="rect">
            <a:avLst/>
          </a:prstGeom>
        </p:spPr>
        <p:txBody>
          <a:bodyPr anchor="t"/>
          <a:lstStyle/>
          <a:p>
            <a:pPr algn="l" defTabSz="751205">
              <a:defRPr sz="5460">
                <a:solidFill>
                  <a:srgbClr val="5E5E5E"/>
                </a:solidFill>
              </a:defRPr>
            </a:pPr>
            <a:r>
              <a:rPr>
                <a:solidFill>
                  <a:schemeClr val="accent5">
                    <a:lumOff val="-29866"/>
                  </a:schemeClr>
                </a:solidFill>
              </a:rPr>
              <a:t>Regressione</a:t>
            </a:r>
          </a:p>
          <a:p>
            <a:pPr algn="l" defTabSz="751205">
              <a:defRPr sz="5460">
                <a:solidFill>
                  <a:srgbClr val="5E5E5E"/>
                </a:solidFill>
              </a:defRPr>
            </a:pPr>
            <a:r>
              <a:rPr>
                <a:solidFill>
                  <a:schemeClr val="accent5">
                    <a:lumOff val="-29866"/>
                  </a:schemeClr>
                </a:solidFill>
              </a:rPr>
              <a:t>Tempo parziale</a:t>
            </a:r>
            <a:br>
              <a:rPr>
                <a:solidFill>
                  <a:schemeClr val="accent5">
                    <a:lumOff val="-29866"/>
                  </a:schemeClr>
                </a:solidFill>
              </a:rPr>
            </a:br>
            <a:r>
              <a:rPr u="sng">
                <a:solidFill>
                  <a:schemeClr val="accent5">
                    <a:lumOff val="-29866"/>
                  </a:schemeClr>
                </a:solidFill>
              </a:rPr>
              <a:t>Involontario</a:t>
            </a:r>
          </a:p>
        </p:txBody>
      </p:sp>
      <p:pic>
        <p:nvPicPr>
          <p:cNvPr id="598" name="ptB_coef.png" descr="ptB_coef.png"/>
          <p:cNvPicPr>
            <a:picLocks noChangeAspect="1"/>
          </p:cNvPicPr>
          <p:nvPr/>
        </p:nvPicPr>
        <p:blipFill>
          <a:blip r:embed="rId3"/>
          <a:srcRect l="34726" t="89434" r="34726" b="7409"/>
          <a:stretch>
            <a:fillRect/>
          </a:stretch>
        </p:blipFill>
        <p:spPr>
          <a:xfrm>
            <a:off x="13331699" y="11621812"/>
            <a:ext cx="4570832" cy="755269"/>
          </a:xfrm>
          <a:prstGeom prst="rect">
            <a:avLst/>
          </a:prstGeom>
          <a:ln w="12700">
            <a:miter lim="400000"/>
          </a:ln>
        </p:spPr>
      </p:pic>
      <p:pic>
        <p:nvPicPr>
          <p:cNvPr id="599" name="ptB_coef.png" descr="ptB_coef.png"/>
          <p:cNvPicPr>
            <a:picLocks noChangeAspect="1"/>
          </p:cNvPicPr>
          <p:nvPr/>
        </p:nvPicPr>
        <p:blipFill>
          <a:blip r:embed="rId3"/>
          <a:srcRect l="34726" t="89434" r="34726" b="7409"/>
          <a:stretch>
            <a:fillRect/>
          </a:stretch>
        </p:blipFill>
        <p:spPr>
          <a:xfrm>
            <a:off x="17932776" y="11621813"/>
            <a:ext cx="4570832" cy="755268"/>
          </a:xfrm>
          <a:prstGeom prst="rect">
            <a:avLst/>
          </a:prstGeom>
          <a:ln w="12700">
            <a:miter lim="400000"/>
          </a:ln>
        </p:spPr>
      </p:pic>
      <p:sp>
        <p:nvSpPr>
          <p:cNvPr id="600" name="Rettangolo"/>
          <p:cNvSpPr/>
          <p:nvPr/>
        </p:nvSpPr>
        <p:spPr>
          <a:xfrm>
            <a:off x="9999742" y="5775031"/>
            <a:ext cx="12458370" cy="2470738"/>
          </a:xfrm>
          <a:prstGeom prst="rect">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01" name="Al netto del ruolo degli altri fattori,…"/>
          <p:cNvSpPr txBox="1"/>
          <p:nvPr/>
        </p:nvSpPr>
        <p:spPr>
          <a:xfrm>
            <a:off x="1192475" y="5926156"/>
            <a:ext cx="8714083" cy="5015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t>Al netto del ruolo degli altri fattori, </a:t>
            </a:r>
          </a:p>
          <a:p>
            <a:pPr algn="l" defTabSz="449580">
              <a:lnSpc>
                <a:spcPct val="107916"/>
              </a:lnSpc>
              <a:spcBef>
                <a:spcPts val="800"/>
              </a:spcBef>
              <a:defRPr sz="3100">
                <a:solidFill>
                  <a:srgbClr val="000000"/>
                </a:solidFill>
                <a:latin typeface="Calibri"/>
                <a:ea typeface="Calibri"/>
                <a:cs typeface="Calibri"/>
                <a:sym typeface="Calibri"/>
              </a:defRPr>
            </a:pPr>
            <a:r>
              <a:t>I </a:t>
            </a:r>
            <a:r>
              <a:rPr b="1"/>
              <a:t>settori produttivi</a:t>
            </a:r>
            <a:r>
              <a:t> più esposti sono: </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t>Commercio e ristorazione, </a:t>
            </a:r>
            <a:br/>
            <a:r>
              <a:t>ICT, Finanza e immobiliare</a:t>
            </a:r>
          </a:p>
          <a:p>
            <a:pPr marL="410104" indent="-410104" algn="l" defTabSz="449580">
              <a:lnSpc>
                <a:spcPct val="107916"/>
              </a:lnSpc>
              <a:spcBef>
                <a:spcPts val="800"/>
              </a:spcBef>
              <a:buSzPct val="125000"/>
              <a:buChar char="•"/>
              <a:defRPr sz="3100">
                <a:solidFill>
                  <a:srgbClr val="000000"/>
                </a:solidFill>
                <a:latin typeface="Calibri"/>
                <a:ea typeface="Calibri"/>
                <a:cs typeface="Calibri"/>
                <a:sym typeface="Calibri"/>
              </a:defRPr>
            </a:pPr>
            <a:r>
              <a:rPr b="1"/>
              <a:t>Professionale-Tecnico-Scientifico </a:t>
            </a:r>
            <a:br/>
            <a:br/>
            <a:r>
              <a:rPr b="1"/>
              <a:t>TRENTINO SEMPRE PIÙ ESPOSTO DI BZ </a:t>
            </a:r>
            <a:br>
              <a:rPr b="1"/>
            </a:br>
            <a:r>
              <a:rPr b="1"/>
              <a:t>PER PART-TIME </a:t>
            </a:r>
            <a:r>
              <a:rPr b="1" u="sng"/>
              <a:t>INVOLONTARIO</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604" name="4…"/>
          <p:cNvSpPr txBox="1">
            <a:spLocks noGrp="1"/>
          </p:cNvSpPr>
          <p:nvPr>
            <p:ph type="body" idx="24"/>
          </p:nvPr>
        </p:nvSpPr>
        <p:spPr>
          <a:prstGeom prst="rect">
            <a:avLst/>
          </a:prstGeom>
        </p:spPr>
        <p:txBody>
          <a:bodyPr anchor="ctr"/>
          <a:lstStyle/>
          <a:p>
            <a:pPr>
              <a:defRPr sz="11000"/>
            </a:pPr>
            <a:r>
              <a:t>4</a:t>
            </a:r>
          </a:p>
          <a:p>
            <a:pPr>
              <a:defRPr sz="9200"/>
            </a:pPr>
            <a:r>
              <a:t>Analisi dei profili</a:t>
            </a:r>
          </a:p>
          <a:p>
            <a:pPr>
              <a:defRPr sz="9200"/>
            </a:pPr>
            <a:r>
              <a:rPr sz="6000">
                <a:solidFill>
                  <a:srgbClr val="5E5E5E"/>
                </a:solidFill>
              </a:rPr>
              <a:t>Fonte: Rilevazione forze lavoro</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ALARI IN TRENTINO"/>
          <p:cNvSpPr txBox="1">
            <a:spLocks noGrp="1"/>
          </p:cNvSpPr>
          <p:nvPr>
            <p:ph type="body" idx="22"/>
          </p:nvPr>
        </p:nvSpPr>
        <p:spPr>
          <a:prstGeom prst="rect">
            <a:avLst/>
          </a:prstGeom>
        </p:spPr>
        <p:txBody>
          <a:bodyPr/>
          <a:lstStyle/>
          <a:p>
            <a:r>
              <a:t>SALARI IN TRENTINO</a:t>
            </a:r>
          </a:p>
        </p:txBody>
      </p:sp>
      <p:sp>
        <p:nvSpPr>
          <p:cNvPr id="60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608" name="Analisi dei profili in punti"/>
          <p:cNvSpPr txBox="1">
            <a:spLocks noGrp="1"/>
          </p:cNvSpPr>
          <p:nvPr>
            <p:ph type="title" idx="4294967295"/>
          </p:nvPr>
        </p:nvSpPr>
        <p:spPr>
          <a:xfrm>
            <a:off x="1175566" y="1400592"/>
            <a:ext cx="20828001" cy="2616232"/>
          </a:xfrm>
          <a:prstGeom prst="rect">
            <a:avLst/>
          </a:prstGeom>
        </p:spPr>
        <p:txBody>
          <a:bodyPr anchor="t"/>
          <a:lstStyle>
            <a:lvl1pPr algn="l">
              <a:defRPr sz="8000">
                <a:solidFill>
                  <a:srgbClr val="000000"/>
                </a:solidFill>
              </a:defRPr>
            </a:lvl1pPr>
          </a:lstStyle>
          <a:p>
            <a:r>
              <a:t>Analisi dei profili in punti</a:t>
            </a:r>
          </a:p>
        </p:txBody>
      </p:sp>
      <p:sp>
        <p:nvSpPr>
          <p:cNvPr id="609"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610" name="A partire dall’equazione presentata siamo in grado di predire delle probabilità condizionali per profili individuali in ogni contesto analizzato :…"/>
          <p:cNvSpPr txBox="1"/>
          <p:nvPr/>
        </p:nvSpPr>
        <p:spPr>
          <a:xfrm>
            <a:off x="4214800" y="7097425"/>
            <a:ext cx="17722534" cy="501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500"/>
              </a:spcBef>
              <a:defRPr sz="3200">
                <a:solidFill>
                  <a:srgbClr val="000000"/>
                </a:solidFill>
              </a:defRPr>
            </a:pPr>
            <a:r>
              <a:t>A partire dall’equazione presentata siamo in grado di predire delle </a:t>
            </a:r>
            <a:r>
              <a:rPr b="1"/>
              <a:t>probabilità condizionali per profili individuali in ogni contesto analizzato : </a:t>
            </a:r>
          </a:p>
          <a:p>
            <a:pPr lvl="1" algn="l">
              <a:spcBef>
                <a:spcPts val="4500"/>
              </a:spcBef>
              <a:defRPr sz="3200">
                <a:solidFill>
                  <a:srgbClr val="000000"/>
                </a:solidFill>
              </a:defRPr>
            </a:pPr>
            <a:r>
              <a:rPr b="1"/>
              <a:t>➞ Uomo 45+, Istruzione Primaria, Operaio, Insider </a:t>
            </a:r>
            <a:r>
              <a:t>(tempo indeterminato - full-time)</a:t>
            </a:r>
            <a:br>
              <a:rPr b="1"/>
            </a:br>
            <a:r>
              <a:rPr b="1"/>
              <a:t>➞</a:t>
            </a:r>
            <a:r>
              <a:t> </a:t>
            </a:r>
            <a:r>
              <a:rPr b="1"/>
              <a:t>Uomo 25/35, Istruzione Terziaria, Professionista, Outsider </a:t>
            </a:r>
            <a:r>
              <a:t>(tempo determinato)</a:t>
            </a:r>
            <a:br>
              <a:rPr b="1"/>
            </a:br>
            <a:r>
              <a:rPr b="1"/>
              <a:t>➞</a:t>
            </a:r>
            <a:r>
              <a:t> </a:t>
            </a:r>
            <a:r>
              <a:rPr b="1"/>
              <a:t>Uomo 25/35, Istruzione Secondaria, Impiegato in mansioni di routine</a:t>
            </a:r>
            <a:br>
              <a:rPr b="1"/>
            </a:br>
            <a:br>
              <a:rPr b="1"/>
            </a:br>
            <a:r>
              <a:rPr b="1"/>
              <a:t>➞ Donna 45+, Istruzione Primaria, Classe media impiegatizia, Insider</a:t>
            </a:r>
            <a:br>
              <a:rPr b="1"/>
            </a:br>
            <a:r>
              <a:rPr b="1"/>
              <a:t>➞</a:t>
            </a:r>
            <a:r>
              <a:t> </a:t>
            </a:r>
            <a:r>
              <a:rPr b="1"/>
              <a:t>Donna 25/35, Istruzione Terziaria, Professionista, Outsider</a:t>
            </a:r>
            <a:br>
              <a:rPr b="1"/>
            </a:br>
            <a:r>
              <a:rPr b="1"/>
              <a:t>➞</a:t>
            </a:r>
            <a:r>
              <a:t> </a:t>
            </a:r>
            <a:r>
              <a:rPr b="1"/>
              <a:t>Donna 25/35, Istruzione Secondaria, Impiegato in vendite o servizi</a:t>
            </a:r>
          </a:p>
        </p:txBody>
      </p:sp>
      <p:sp>
        <p:nvSpPr>
          <p:cNvPr id="611" name="Modelli di regressione multivariati: il ruolo di ogni caratteristica nel predire esposizione (probabilità) a rischi al netto dell’influenza esercitata dalle altre caratteristiche considerate…"/>
          <p:cNvSpPr txBox="1"/>
          <p:nvPr/>
        </p:nvSpPr>
        <p:spPr>
          <a:xfrm>
            <a:off x="6183508" y="3076371"/>
            <a:ext cx="12784539" cy="3492501"/>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spcBef>
                <a:spcPts val="4500"/>
              </a:spcBef>
              <a:defRPr sz="3200" b="1">
                <a:solidFill>
                  <a:srgbClr val="000000"/>
                </a:solidFill>
              </a:defRPr>
            </a:pPr>
            <a:r>
              <a:t>Modelli di regressione multivariati: </a:t>
            </a:r>
            <a:r>
              <a:rPr b="0"/>
              <a:t>il ruolo di ogni caratteristica nel predire esposizione (probabilità) a rischi </a:t>
            </a:r>
            <a:r>
              <a:rPr b="0" u="sng"/>
              <a:t>al netto dell’influenza esercitata dalle altre caratteristiche considerate</a:t>
            </a:r>
            <a:r>
              <a:rPr b="0"/>
              <a:t> </a:t>
            </a:r>
          </a:p>
          <a:p>
            <a:pPr lvl="1">
              <a:spcBef>
                <a:spcPts val="4500"/>
              </a:spcBef>
              <a:defRPr sz="3200" b="1">
                <a:solidFill>
                  <a:srgbClr val="000000"/>
                </a:solidFill>
              </a:defRPr>
            </a:pPr>
            <a:r>
              <a:rPr b="0" i="1">
                <a:solidFill>
                  <a:schemeClr val="accent5">
                    <a:hueOff val="-82419"/>
                    <a:satOff val="-9513"/>
                    <a:lumOff val="-16343"/>
                  </a:schemeClr>
                </a:solidFill>
              </a:rPr>
              <a:t>Pr(Y)</a:t>
            </a:r>
            <a:r>
              <a:rPr b="0"/>
              <a:t> = 𝛼 + </a:t>
            </a:r>
            <a:r>
              <a:rPr b="0">
                <a:solidFill>
                  <a:schemeClr val="accent5">
                    <a:hueOff val="-82419"/>
                    <a:satOff val="-9513"/>
                    <a:lumOff val="-16343"/>
                  </a:schemeClr>
                </a:solidFill>
              </a:rPr>
              <a:t>β </a:t>
            </a:r>
            <a:r>
              <a:rPr b="0" i="1"/>
              <a:t>X</a:t>
            </a:r>
            <a:r>
              <a:rPr b="0" i="1" baseline="-5999"/>
              <a:t>n</a:t>
            </a:r>
            <a:r>
              <a:rPr b="0"/>
              <a:t>+ </a:t>
            </a:r>
            <a:r>
              <a:rPr sz="2700" b="0"/>
              <a:t>ANNO</a:t>
            </a:r>
            <a:r>
              <a:rPr sz="2700" b="0" i="1" baseline="-5999"/>
              <a:t>FE</a:t>
            </a:r>
            <a:r>
              <a:rPr b="0" i="1" baseline="-5999"/>
              <a:t> </a:t>
            </a:r>
            <a:r>
              <a:rPr b="0"/>
              <a:t>+ </a:t>
            </a:r>
            <a:r>
              <a:rPr sz="2700" b="0"/>
              <a:t>MESE</a:t>
            </a:r>
            <a:r>
              <a:rPr sz="2700" b="0" i="1" baseline="-5999"/>
              <a:t>FE</a:t>
            </a:r>
            <a:r>
              <a:rPr b="0" i="1" baseline="-5999"/>
              <a:t> </a:t>
            </a:r>
            <a:r>
              <a:rPr b="0"/>
              <a:t>+ </a:t>
            </a:r>
            <a:r>
              <a:t>𝜀 </a:t>
            </a:r>
            <a:r>
              <a:rPr b="0" i="1"/>
              <a:t> </a:t>
            </a:r>
            <a:br>
              <a:rPr b="0" i="1"/>
            </a:br>
            <a:r>
              <a:rPr sz="2400" b="0" i="1"/>
              <a:t>la probabilità di esperire rischio Y è data dalla funzione composta dai vettori (variabili) sopra indicati </a:t>
            </a:r>
            <a:r>
              <a:rPr sz="2400" b="0" i="1" u="sng"/>
              <a:t>al netto di effetti fissi di periodo e di stagionalità</a:t>
            </a:r>
            <a:r>
              <a:rPr sz="2400" b="0" i="1"/>
              <a: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ALARI IN TRENTINO"/>
          <p:cNvSpPr txBox="1">
            <a:spLocks noGrp="1"/>
          </p:cNvSpPr>
          <p:nvPr>
            <p:ph type="body" idx="23"/>
          </p:nvPr>
        </p:nvSpPr>
        <p:spPr>
          <a:prstGeom prst="rect">
            <a:avLst/>
          </a:prstGeom>
        </p:spPr>
        <p:txBody>
          <a:bodyPr/>
          <a:lstStyle/>
          <a:p>
            <a:r>
              <a:t>SALARI IN TRENTINO</a:t>
            </a:r>
          </a:p>
        </p:txBody>
      </p:sp>
      <p:sp>
        <p:nvSpPr>
          <p:cNvPr id="614" name="Basso salario: no particolari differenze"/>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solidFill>
                  <a:srgbClr val="5E5E5E"/>
                </a:solidFill>
                <a:latin typeface="+mj-lt"/>
                <a:ea typeface="+mj-ea"/>
                <a:cs typeface="+mj-cs"/>
                <a:sym typeface="Proxima Nova"/>
              </a:defRPr>
            </a:lvl1pPr>
          </a:lstStyle>
          <a:p>
            <a:r>
              <a:t>Basso salario: no particolari differenze</a:t>
            </a:r>
          </a:p>
        </p:txBody>
      </p:sp>
      <p:sp>
        <p:nvSpPr>
          <p:cNvPr id="61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616"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617" name="profile_lw.png" descr="profile_lw.png"/>
          <p:cNvPicPr>
            <a:picLocks noChangeAspect="1"/>
          </p:cNvPicPr>
          <p:nvPr/>
        </p:nvPicPr>
        <p:blipFill>
          <a:blip r:embed="rId2"/>
          <a:srcRect l="2745" r="2745"/>
          <a:stretch>
            <a:fillRect/>
          </a:stretch>
        </p:blipFill>
        <p:spPr>
          <a:xfrm>
            <a:off x="4525480" y="2734666"/>
            <a:ext cx="16011490" cy="11294412"/>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ALARI IN TRENTINO"/>
          <p:cNvSpPr txBox="1">
            <a:spLocks noGrp="1"/>
          </p:cNvSpPr>
          <p:nvPr>
            <p:ph type="body" idx="23"/>
          </p:nvPr>
        </p:nvSpPr>
        <p:spPr>
          <a:prstGeom prst="rect">
            <a:avLst/>
          </a:prstGeom>
        </p:spPr>
        <p:txBody>
          <a:bodyPr/>
          <a:lstStyle/>
          <a:p>
            <a:r>
              <a:t>SALARI IN TRENTINO</a:t>
            </a:r>
          </a:p>
        </p:txBody>
      </p:sp>
      <p:sp>
        <p:nvSpPr>
          <p:cNvPr id="620" name="Tempo determinato: Trentini (giovani) più esposti"/>
          <p:cNvSpPr txBox="1">
            <a:spLocks noGrp="1"/>
          </p:cNvSpPr>
          <p:nvPr>
            <p:ph type="body" idx="24"/>
          </p:nvPr>
        </p:nvSpPr>
        <p:spPr>
          <a:xfrm>
            <a:off x="1175566" y="1400592"/>
            <a:ext cx="22050656" cy="3069246"/>
          </a:xfrm>
          <a:prstGeom prst="rect">
            <a:avLst/>
          </a:prstGeom>
        </p:spPr>
        <p:txBody>
          <a:bodyPr/>
          <a:lstStyle/>
          <a:p>
            <a:pPr marL="0" indent="0">
              <a:lnSpc>
                <a:spcPct val="90000"/>
              </a:lnSpc>
              <a:spcBef>
                <a:spcPts val="0"/>
              </a:spcBef>
              <a:buSzTx/>
              <a:buNone/>
              <a:defRPr sz="6600" b="1">
                <a:solidFill>
                  <a:srgbClr val="5E5E5E"/>
                </a:solidFill>
                <a:latin typeface="+mj-lt"/>
                <a:ea typeface="+mj-ea"/>
                <a:cs typeface="+mj-cs"/>
                <a:sym typeface="Proxima Nova"/>
              </a:defRPr>
            </a:pPr>
            <a:r>
              <a:rPr dirty="0"/>
              <a:t>Tempo </a:t>
            </a:r>
            <a:r>
              <a:rPr dirty="0" err="1"/>
              <a:t>determinato</a:t>
            </a:r>
            <a:r>
              <a:rPr dirty="0"/>
              <a:t>: </a:t>
            </a:r>
            <a:r>
              <a:rPr u="sng" dirty="0" err="1"/>
              <a:t>Trentini</a:t>
            </a:r>
            <a:r>
              <a:rPr u="sng" dirty="0"/>
              <a:t> (</a:t>
            </a:r>
            <a:r>
              <a:rPr u="sng" dirty="0" err="1"/>
              <a:t>giovani</a:t>
            </a:r>
            <a:r>
              <a:rPr u="sng" dirty="0"/>
              <a:t>) </a:t>
            </a:r>
            <a:r>
              <a:rPr u="sng" dirty="0" err="1"/>
              <a:t>più</a:t>
            </a:r>
            <a:r>
              <a:rPr u="sng" dirty="0"/>
              <a:t> </a:t>
            </a:r>
            <a:r>
              <a:rPr u="sng" dirty="0" err="1"/>
              <a:t>esposti</a:t>
            </a:r>
            <a:endParaRPr u="sng" dirty="0"/>
          </a:p>
        </p:txBody>
      </p:sp>
      <p:sp>
        <p:nvSpPr>
          <p:cNvPr id="62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622"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623" name="profile_ft.png" descr="profile_ft.png"/>
          <p:cNvPicPr>
            <a:picLocks noChangeAspect="1"/>
          </p:cNvPicPr>
          <p:nvPr/>
        </p:nvPicPr>
        <p:blipFill>
          <a:blip r:embed="rId2"/>
          <a:srcRect l="2745" r="2745"/>
          <a:stretch>
            <a:fillRect/>
          </a:stretch>
        </p:blipFill>
        <p:spPr>
          <a:xfrm>
            <a:off x="4525482" y="2734666"/>
            <a:ext cx="16011490" cy="11294412"/>
          </a:xfrm>
          <a:prstGeom prst="rect">
            <a:avLst/>
          </a:prstGeom>
          <a:ln w="12700">
            <a:miter lim="400000"/>
          </a:ln>
        </p:spPr>
      </p:pic>
      <p:sp>
        <p:nvSpPr>
          <p:cNvPr id="624" name="Linea"/>
          <p:cNvSpPr/>
          <p:nvPr/>
        </p:nvSpPr>
        <p:spPr>
          <a:xfrm flipH="1">
            <a:off x="11204959" y="6221518"/>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25" name="Linea"/>
          <p:cNvSpPr/>
          <p:nvPr/>
        </p:nvSpPr>
        <p:spPr>
          <a:xfrm flipH="1">
            <a:off x="8639559" y="4756784"/>
            <a:ext cx="444258"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26" name="Linea"/>
          <p:cNvSpPr/>
          <p:nvPr/>
        </p:nvSpPr>
        <p:spPr>
          <a:xfrm flipH="1">
            <a:off x="16369625" y="6221518"/>
            <a:ext cx="444259" cy="44425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ALARI IN TRENTINO"/>
          <p:cNvSpPr txBox="1">
            <a:spLocks noGrp="1"/>
          </p:cNvSpPr>
          <p:nvPr>
            <p:ph type="body" idx="23"/>
          </p:nvPr>
        </p:nvSpPr>
        <p:spPr>
          <a:prstGeom prst="rect">
            <a:avLst/>
          </a:prstGeom>
        </p:spPr>
        <p:txBody>
          <a:bodyPr/>
          <a:lstStyle/>
          <a:p>
            <a:r>
              <a:t>SALARI IN TRENTINO</a:t>
            </a:r>
          </a:p>
        </p:txBody>
      </p:sp>
      <p:sp>
        <p:nvSpPr>
          <p:cNvPr id="629" name="Part-time: una questione di genere"/>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solidFill>
                  <a:srgbClr val="5E5E5E"/>
                </a:solidFill>
                <a:latin typeface="+mj-lt"/>
                <a:ea typeface="+mj-ea"/>
                <a:cs typeface="+mj-cs"/>
                <a:sym typeface="Proxima Nova"/>
              </a:defRPr>
            </a:lvl1pPr>
          </a:lstStyle>
          <a:p>
            <a:r>
              <a:t>Part-time: una questione di genere</a:t>
            </a:r>
          </a:p>
        </p:txBody>
      </p:sp>
      <p:sp>
        <p:nvSpPr>
          <p:cNvPr id="63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631"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632" name="profile_pt.png" descr="profile_pt.png"/>
          <p:cNvPicPr>
            <a:picLocks noChangeAspect="1"/>
          </p:cNvPicPr>
          <p:nvPr/>
        </p:nvPicPr>
        <p:blipFill>
          <a:blip r:embed="rId2"/>
          <a:srcRect l="2745" r="2745"/>
          <a:stretch>
            <a:fillRect/>
          </a:stretch>
        </p:blipFill>
        <p:spPr>
          <a:xfrm>
            <a:off x="4525483" y="2734666"/>
            <a:ext cx="16011490" cy="11294412"/>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635" name="➞ I Giovani in Trentino mostrano livelli più alti di instabilità e atipicità anche tra i laureati.   ➞ Il mercato del lavoro Trentino si mostra meno ospitale per i giovani formati nel nostro territorio (sopratutto se vengono da fuori regione ma non solo)"/>
          <p:cNvSpPr txBox="1">
            <a:spLocks noGrp="1"/>
          </p:cNvSpPr>
          <p:nvPr>
            <p:ph type="body" idx="23"/>
          </p:nvPr>
        </p:nvSpPr>
        <p:spPr>
          <a:xfrm>
            <a:off x="1536946" y="3675492"/>
            <a:ext cx="11757212" cy="7416801"/>
          </a:xfrm>
          <a:prstGeom prst="rect">
            <a:avLst/>
          </a:prstGeom>
        </p:spPr>
        <p:txBody>
          <a:bodyPr/>
          <a:lstStyle/>
          <a:p>
            <a:pPr algn="l">
              <a:defRPr sz="4000">
                <a:latin typeface="+mj-lt"/>
                <a:ea typeface="+mj-ea"/>
                <a:cs typeface="+mj-cs"/>
                <a:sym typeface="Proxima Nova"/>
              </a:defRPr>
            </a:pPr>
            <a:r>
              <a:t>➞ I </a:t>
            </a:r>
            <a:r>
              <a:rPr>
                <a:latin typeface="Proxima Nova Semibold"/>
                <a:ea typeface="Proxima Nova Semibold"/>
                <a:cs typeface="Proxima Nova Semibold"/>
                <a:sym typeface="Proxima Nova Semibold"/>
              </a:rPr>
              <a:t>Giovani in Trentino</a:t>
            </a:r>
            <a:r>
              <a:t> mostrano livelli più alti di </a:t>
            </a:r>
            <a:r>
              <a:rPr u="sng">
                <a:latin typeface="Proxima Nova Semibold"/>
                <a:ea typeface="Proxima Nova Semibold"/>
                <a:cs typeface="Proxima Nova Semibold"/>
                <a:sym typeface="Proxima Nova Semibold"/>
              </a:rPr>
              <a:t>instabilità</a:t>
            </a:r>
            <a:r>
              <a:t> e </a:t>
            </a:r>
            <a:r>
              <a:rPr u="sng">
                <a:latin typeface="Proxima Nova Semibold"/>
                <a:ea typeface="Proxima Nova Semibold"/>
                <a:cs typeface="Proxima Nova Semibold"/>
                <a:sym typeface="Proxima Nova Semibold"/>
              </a:rPr>
              <a:t>atipicità</a:t>
            </a:r>
            <a:r>
              <a:t> </a:t>
            </a:r>
            <a:r>
              <a:rPr>
                <a:latin typeface="Proxima Nova Semibold"/>
                <a:ea typeface="Proxima Nova Semibold"/>
                <a:cs typeface="Proxima Nova Semibold"/>
                <a:sym typeface="Proxima Nova Semibold"/>
              </a:rPr>
              <a:t>anche tra i laureati.</a:t>
            </a:r>
            <a:r>
              <a:t> </a:t>
            </a:r>
            <a:br/>
            <a:br/>
            <a:r>
              <a:t>➞ Il </a:t>
            </a:r>
            <a:r>
              <a:rPr>
                <a:latin typeface="Proxima Nova Semibold"/>
                <a:ea typeface="Proxima Nova Semibold"/>
                <a:cs typeface="Proxima Nova Semibold"/>
                <a:sym typeface="Proxima Nova Semibold"/>
              </a:rPr>
              <a:t>mercato del lavoro Trentino</a:t>
            </a:r>
            <a:r>
              <a:t> si mostra </a:t>
            </a:r>
            <a:r>
              <a:rPr u="sng"/>
              <a:t>meno ospitale </a:t>
            </a:r>
            <a:r>
              <a:t>per i </a:t>
            </a:r>
            <a:r>
              <a:rPr>
                <a:latin typeface="Proxima Nova Semibold"/>
                <a:ea typeface="Proxima Nova Semibold"/>
                <a:cs typeface="Proxima Nova Semibold"/>
                <a:sym typeface="Proxima Nova Semibold"/>
              </a:rPr>
              <a:t>giovani formati</a:t>
            </a:r>
            <a:r>
              <a:t> nel nostro territorio (sopratutto se vengono da</a:t>
            </a:r>
            <a:r>
              <a:rPr>
                <a:latin typeface="Proxima Nova Semibold"/>
                <a:ea typeface="Proxima Nova Semibold"/>
                <a:cs typeface="Proxima Nova Semibold"/>
                <a:sym typeface="Proxima Nova Semibold"/>
              </a:rPr>
              <a:t> fuori regione ma non solo</a:t>
            </a:r>
            <a:r>
              <a:t>)</a:t>
            </a:r>
          </a:p>
          <a:p>
            <a:pPr algn="l">
              <a:defRPr sz="4000">
                <a:latin typeface="+mj-lt"/>
                <a:ea typeface="+mj-ea"/>
                <a:cs typeface="+mj-cs"/>
                <a:sym typeface="Proxima Nova"/>
              </a:defRPr>
            </a:pPr>
            <a:endParaRPr/>
          </a:p>
          <a:p>
            <a:pPr algn="l">
              <a:defRPr sz="4000">
                <a:latin typeface="+mj-lt"/>
                <a:ea typeface="+mj-ea"/>
                <a:cs typeface="+mj-cs"/>
                <a:sym typeface="Proxima Nova"/>
              </a:defRPr>
            </a:pPr>
            <a:r>
              <a:t>➞ Formarsi a TN per poi tornare </a:t>
            </a:r>
            <a:r>
              <a:rPr>
                <a:latin typeface="Proxima Nova Semibold"/>
                <a:ea typeface="Proxima Nova Semibold"/>
                <a:cs typeface="Proxima Nova Semibold"/>
                <a:sym typeface="Proxima Nova Semibold"/>
              </a:rPr>
              <a:t>fuori regione: minore rischio di incertezza lavorativa (tempo determinato) e maggiori stipendi</a:t>
            </a:r>
          </a:p>
        </p:txBody>
      </p:sp>
      <p:pic>
        <p:nvPicPr>
          <p:cNvPr id="636" name="ZcXu6fBA_AWikspNpbeloFX03Yi9tXJZ2Q8JpVDgmvPXrIhmpuDlsyYf27Y_-87abVcRVsuWOyouUYDpHGJHfG1HhPwFAEkbaIIs-2yx_hxaiheukrrWUjVrresXzSxAVi3hIXjvNtDjxRwL_ZNxGle22dq_NmL-5alHa8MvV5EflV-uY6lDJcgJiac3I9D35kc.png" descr="ZcXu6fBA_AWikspNpbeloFX03Yi9tXJZ2Q8JpVDgmvPXrIhmpuDlsyYf27Y_-87abVcRVsuWOyouUYDpHGJHfG1HhPwFAEkbaIIs-2yx_hxaiheukrrWUjVrresXzSxAVi3hIXjvNtDjxRwL_ZNxGle22dq_NmL-5alHa8MvV5EflV-uY6lDJcgJiac3I9D35kc.png"/>
          <p:cNvPicPr>
            <a:picLocks noChangeAspect="1"/>
          </p:cNvPicPr>
          <p:nvPr/>
        </p:nvPicPr>
        <p:blipFill>
          <a:blip r:embed="rId2"/>
          <a:stretch>
            <a:fillRect/>
          </a:stretch>
        </p:blipFill>
        <p:spPr>
          <a:xfrm>
            <a:off x="13468443" y="693634"/>
            <a:ext cx="8897435" cy="12328732"/>
          </a:xfrm>
          <a:prstGeom prst="rect">
            <a:avLst/>
          </a:prstGeom>
          <a:ln w="12700">
            <a:miter lim="400000"/>
          </a:ln>
        </p:spPr>
      </p:pic>
      <p:sp>
        <p:nvSpPr>
          <p:cNvPr id="637" name="Giovani, università e…"/>
          <p:cNvSpPr txBox="1">
            <a:spLocks noGrp="1"/>
          </p:cNvSpPr>
          <p:nvPr>
            <p:ph type="title" idx="4294967295"/>
          </p:nvPr>
        </p:nvSpPr>
        <p:spPr>
          <a:xfrm>
            <a:off x="1175566" y="892592"/>
            <a:ext cx="20828001" cy="2616232"/>
          </a:xfrm>
          <a:prstGeom prst="rect">
            <a:avLst/>
          </a:prstGeom>
        </p:spPr>
        <p:txBody>
          <a:bodyPr anchor="t"/>
          <a:lstStyle/>
          <a:p>
            <a:pPr algn="l">
              <a:defRPr sz="6000">
                <a:solidFill>
                  <a:srgbClr val="5E5E5E"/>
                </a:solidFill>
              </a:defRPr>
            </a:pPr>
            <a:r>
              <a:rPr>
                <a:solidFill>
                  <a:schemeClr val="accent5">
                    <a:lumOff val="-29866"/>
                  </a:schemeClr>
                </a:solidFill>
              </a:rPr>
              <a:t>Giovani, università e</a:t>
            </a:r>
          </a:p>
          <a:p>
            <a:pPr algn="l">
              <a:defRPr sz="6000">
                <a:solidFill>
                  <a:srgbClr val="5E5E5E"/>
                </a:solidFill>
              </a:defRPr>
            </a:pPr>
            <a:r>
              <a:rPr>
                <a:solidFill>
                  <a:schemeClr val="accent5">
                    <a:lumOff val="-29866"/>
                  </a:schemeClr>
                </a:solidFill>
              </a:rPr>
              <a:t>domanda di mercato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640" name="Giovani, università e domanda di mercato"/>
          <p:cNvSpPr txBox="1">
            <a:spLocks noGrp="1"/>
          </p:cNvSpPr>
          <p:nvPr>
            <p:ph type="title" idx="4294967295"/>
          </p:nvPr>
        </p:nvSpPr>
        <p:spPr>
          <a:xfrm>
            <a:off x="1175566" y="892592"/>
            <a:ext cx="20828001" cy="2616232"/>
          </a:xfrm>
          <a:prstGeom prst="rect">
            <a:avLst/>
          </a:prstGeom>
        </p:spPr>
        <p:txBody>
          <a:bodyPr anchor="t"/>
          <a:lstStyle>
            <a:lvl1pPr algn="l">
              <a:defRPr sz="6000">
                <a:solidFill>
                  <a:schemeClr val="accent5">
                    <a:lumOff val="-29866"/>
                  </a:schemeClr>
                </a:solidFill>
              </a:defRPr>
            </a:lvl1pPr>
          </a:lstStyle>
          <a:p>
            <a:pPr>
              <a:defRPr>
                <a:solidFill>
                  <a:srgbClr val="5E5E5E"/>
                </a:solidFill>
              </a:defRPr>
            </a:pPr>
            <a:r>
              <a:rPr>
                <a:solidFill>
                  <a:schemeClr val="accent5">
                    <a:lumOff val="-29866"/>
                  </a:schemeClr>
                </a:solidFill>
              </a:rPr>
              <a:t>Giovani, università e domanda di mercato </a:t>
            </a:r>
          </a:p>
        </p:txBody>
      </p:sp>
      <p:pic>
        <p:nvPicPr>
          <p:cNvPr id="641" name="Schermata 2023-01-16 alle 11.50.49.png" descr="Schermata 2023-01-16 alle 11.50.49.png"/>
          <p:cNvPicPr>
            <a:picLocks noChangeAspect="1"/>
          </p:cNvPicPr>
          <p:nvPr/>
        </p:nvPicPr>
        <p:blipFill>
          <a:blip r:embed="rId2"/>
          <a:srcRect t="2430" b="2430"/>
          <a:stretch>
            <a:fillRect/>
          </a:stretch>
        </p:blipFill>
        <p:spPr>
          <a:xfrm>
            <a:off x="13146481" y="2440177"/>
            <a:ext cx="11060829" cy="7802243"/>
          </a:xfrm>
          <a:prstGeom prst="rect">
            <a:avLst/>
          </a:prstGeom>
          <a:ln w="12700">
            <a:miter lim="400000"/>
          </a:ln>
        </p:spPr>
      </p:pic>
      <p:pic>
        <p:nvPicPr>
          <p:cNvPr id="642" name="Schermata 2023-01-16 alle 11.51.12.png" descr="Schermata 2023-01-16 alle 11.51.12.png"/>
          <p:cNvPicPr>
            <a:picLocks noChangeAspect="1"/>
          </p:cNvPicPr>
          <p:nvPr/>
        </p:nvPicPr>
        <p:blipFill>
          <a:blip r:embed="rId3"/>
          <a:srcRect r="5331"/>
          <a:stretch>
            <a:fillRect/>
          </a:stretch>
        </p:blipFill>
        <p:spPr>
          <a:xfrm>
            <a:off x="1202496" y="2223880"/>
            <a:ext cx="11601395" cy="8234601"/>
          </a:xfrm>
          <a:prstGeom prst="rect">
            <a:avLst/>
          </a:prstGeom>
          <a:ln w="12700">
            <a:miter lim="400000"/>
          </a:ln>
        </p:spPr>
      </p:pic>
      <p:sp>
        <p:nvSpPr>
          <p:cNvPr id="643" name="Ovale"/>
          <p:cNvSpPr/>
          <p:nvPr/>
        </p:nvSpPr>
        <p:spPr>
          <a:xfrm>
            <a:off x="4261701" y="3413993"/>
            <a:ext cx="1485079"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44" name="Ovale"/>
          <p:cNvSpPr/>
          <p:nvPr/>
        </p:nvSpPr>
        <p:spPr>
          <a:xfrm>
            <a:off x="9280664" y="3413993"/>
            <a:ext cx="1485079" cy="43566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45" name="Linea"/>
          <p:cNvSpPr/>
          <p:nvPr/>
        </p:nvSpPr>
        <p:spPr>
          <a:xfrm>
            <a:off x="10834191" y="4294017"/>
            <a:ext cx="1217711" cy="387709"/>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46" name="Linea"/>
          <p:cNvSpPr/>
          <p:nvPr/>
        </p:nvSpPr>
        <p:spPr>
          <a:xfrm flipV="1">
            <a:off x="10659046" y="7104140"/>
            <a:ext cx="1218807" cy="411097"/>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47" name="Rettangolo arrotondato"/>
          <p:cNvSpPr/>
          <p:nvPr/>
        </p:nvSpPr>
        <p:spPr>
          <a:xfrm>
            <a:off x="5865320" y="9939271"/>
            <a:ext cx="1329198" cy="435660"/>
          </a:xfrm>
          <a:prstGeom prst="roundRect">
            <a:avLst>
              <a:gd name="adj" fmla="val 43727"/>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48" name="Rettangolo arrotondato"/>
          <p:cNvSpPr/>
          <p:nvPr/>
        </p:nvSpPr>
        <p:spPr>
          <a:xfrm>
            <a:off x="4085292" y="9939271"/>
            <a:ext cx="1031825" cy="435660"/>
          </a:xfrm>
          <a:prstGeom prst="roundRect">
            <a:avLst>
              <a:gd name="adj" fmla="val 43727"/>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49" name="Linea"/>
          <p:cNvSpPr/>
          <p:nvPr/>
        </p:nvSpPr>
        <p:spPr>
          <a:xfrm flipV="1">
            <a:off x="17246707" y="5184165"/>
            <a:ext cx="583590" cy="846333"/>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50" name="Inversione di marcia"/>
          <p:cNvSpPr txBox="1"/>
          <p:nvPr/>
        </p:nvSpPr>
        <p:spPr>
          <a:xfrm>
            <a:off x="15921990" y="6106309"/>
            <a:ext cx="2789531"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Inversione di marcia</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653" name="Giovani, università e domanda di mercato"/>
          <p:cNvSpPr txBox="1">
            <a:spLocks noGrp="1"/>
          </p:cNvSpPr>
          <p:nvPr>
            <p:ph type="title" idx="4294967295"/>
          </p:nvPr>
        </p:nvSpPr>
        <p:spPr>
          <a:xfrm>
            <a:off x="1175566" y="892592"/>
            <a:ext cx="20828001" cy="2616232"/>
          </a:xfrm>
          <a:prstGeom prst="rect">
            <a:avLst/>
          </a:prstGeom>
        </p:spPr>
        <p:txBody>
          <a:bodyPr anchor="t"/>
          <a:lstStyle>
            <a:lvl1pPr algn="l">
              <a:defRPr sz="6000">
                <a:solidFill>
                  <a:schemeClr val="accent5">
                    <a:lumOff val="-29866"/>
                  </a:schemeClr>
                </a:solidFill>
              </a:defRPr>
            </a:lvl1pPr>
          </a:lstStyle>
          <a:p>
            <a:pPr>
              <a:defRPr>
                <a:solidFill>
                  <a:srgbClr val="5E5E5E"/>
                </a:solidFill>
              </a:defRPr>
            </a:pPr>
            <a:r>
              <a:rPr>
                <a:solidFill>
                  <a:schemeClr val="accent5">
                    <a:lumOff val="-29866"/>
                  </a:schemeClr>
                </a:solidFill>
              </a:rPr>
              <a:t>Giovani, università e domanda di mercato </a:t>
            </a:r>
          </a:p>
        </p:txBody>
      </p:sp>
      <p:pic>
        <p:nvPicPr>
          <p:cNvPr id="654" name="Schermata 2023-01-16 alle 11.52.16.png" descr="Schermata 2023-01-16 alle 11.52.16.png"/>
          <p:cNvPicPr>
            <a:picLocks noChangeAspect="1"/>
          </p:cNvPicPr>
          <p:nvPr/>
        </p:nvPicPr>
        <p:blipFill>
          <a:blip r:embed="rId2"/>
          <a:srcRect l="567" r="567"/>
          <a:stretch>
            <a:fillRect/>
          </a:stretch>
        </p:blipFill>
        <p:spPr>
          <a:xfrm>
            <a:off x="5544155" y="2067713"/>
            <a:ext cx="14425009" cy="10175314"/>
          </a:xfrm>
          <a:prstGeom prst="rect">
            <a:avLst/>
          </a:prstGeom>
          <a:ln w="12700">
            <a:miter lim="400000"/>
          </a:ln>
        </p:spPr>
      </p:pic>
      <p:sp>
        <p:nvSpPr>
          <p:cNvPr id="655" name="Ovale"/>
          <p:cNvSpPr/>
          <p:nvPr/>
        </p:nvSpPr>
        <p:spPr>
          <a:xfrm>
            <a:off x="13936461" y="2169110"/>
            <a:ext cx="3404335" cy="964010"/>
          </a:xfrm>
          <a:prstGeom prst="ellipse">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56" name="Linea"/>
          <p:cNvSpPr/>
          <p:nvPr/>
        </p:nvSpPr>
        <p:spPr>
          <a:xfrm>
            <a:off x="16351310" y="4945829"/>
            <a:ext cx="1217711" cy="387708"/>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657" name="Rettangolo arrotondato"/>
          <p:cNvSpPr/>
          <p:nvPr/>
        </p:nvSpPr>
        <p:spPr>
          <a:xfrm>
            <a:off x="11930309" y="11405847"/>
            <a:ext cx="1496068" cy="500968"/>
          </a:xfrm>
          <a:prstGeom prst="roundRect">
            <a:avLst>
              <a:gd name="adj" fmla="val 43727"/>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58" name="Rettangolo arrotondato"/>
          <p:cNvSpPr/>
          <p:nvPr/>
        </p:nvSpPr>
        <p:spPr>
          <a:xfrm>
            <a:off x="14431766" y="11405847"/>
            <a:ext cx="1496067" cy="500968"/>
          </a:xfrm>
          <a:prstGeom prst="roundRect">
            <a:avLst>
              <a:gd name="adj" fmla="val 43727"/>
            </a:avLst>
          </a:prstGeom>
          <a:ln w="254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Helvetica Neue Medium"/>
              </a:defRPr>
            </a:pPr>
            <a:endParaRPr/>
          </a:p>
        </p:txBody>
      </p:sp>
      <p:sp>
        <p:nvSpPr>
          <p:cNvPr id="659" name="A TN dopo 5 anni &gt;50% tra 1000 e 1500€ Fuori regione: &gt;1500€"/>
          <p:cNvSpPr txBox="1"/>
          <p:nvPr/>
        </p:nvSpPr>
        <p:spPr>
          <a:xfrm>
            <a:off x="6842843" y="5333537"/>
            <a:ext cx="658353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dirty="0">
                <a:solidFill>
                  <a:schemeClr val="bg2">
                    <a:lumMod val="10000"/>
                  </a:schemeClr>
                </a:solidFill>
              </a:rPr>
              <a:t>A TN dopo 5 anni &gt;50% </a:t>
            </a:r>
            <a:r>
              <a:rPr b="1" dirty="0" err="1">
                <a:solidFill>
                  <a:schemeClr val="bg2">
                    <a:lumMod val="10000"/>
                  </a:schemeClr>
                </a:solidFill>
              </a:rPr>
              <a:t>tra</a:t>
            </a:r>
            <a:r>
              <a:rPr b="1" dirty="0">
                <a:solidFill>
                  <a:schemeClr val="bg2">
                    <a:lumMod val="10000"/>
                  </a:schemeClr>
                </a:solidFill>
              </a:rPr>
              <a:t> 1000 e 1500€</a:t>
            </a:r>
            <a:br>
              <a:rPr b="1" dirty="0">
                <a:solidFill>
                  <a:schemeClr val="bg2">
                    <a:lumMod val="10000"/>
                  </a:schemeClr>
                </a:solidFill>
              </a:rPr>
            </a:br>
            <a:r>
              <a:rPr b="1" dirty="0" err="1">
                <a:solidFill>
                  <a:schemeClr val="bg2">
                    <a:lumMod val="10000"/>
                  </a:schemeClr>
                </a:solidFill>
              </a:rPr>
              <a:t>Fuori</a:t>
            </a:r>
            <a:r>
              <a:rPr b="1" dirty="0">
                <a:solidFill>
                  <a:schemeClr val="bg2">
                    <a:lumMod val="10000"/>
                  </a:schemeClr>
                </a:solidFill>
              </a:rPr>
              <a:t> </a:t>
            </a:r>
            <a:r>
              <a:rPr b="1" dirty="0" err="1">
                <a:solidFill>
                  <a:schemeClr val="bg2">
                    <a:lumMod val="10000"/>
                  </a:schemeClr>
                </a:solidFill>
              </a:rPr>
              <a:t>regione</a:t>
            </a:r>
            <a:r>
              <a:rPr b="1" dirty="0">
                <a:solidFill>
                  <a:schemeClr val="bg2">
                    <a:lumMod val="10000"/>
                  </a:schemeClr>
                </a:solidFill>
              </a:rPr>
              <a:t>: &gt;1500€</a:t>
            </a:r>
          </a:p>
        </p:txBody>
      </p:sp>
      <p:sp>
        <p:nvSpPr>
          <p:cNvPr id="10" name="A TN dopo 5 anni &gt;50% tra 1000 e 1500€ Fuori regione: &gt;1500€">
            <a:extLst>
              <a:ext uri="{FF2B5EF4-FFF2-40B4-BE49-F238E27FC236}">
                <a16:creationId xmlns:a16="http://schemas.microsoft.com/office/drawing/2014/main" id="{09AC42B9-37CB-4DC6-96F4-7329F6B52FF6}"/>
              </a:ext>
            </a:extLst>
          </p:cNvPr>
          <p:cNvSpPr txBox="1"/>
          <p:nvPr/>
        </p:nvSpPr>
        <p:spPr>
          <a:xfrm>
            <a:off x="16911250" y="4581034"/>
            <a:ext cx="478175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dirty="0" err="1">
                <a:solidFill>
                  <a:schemeClr val="bg2">
                    <a:lumMod val="10000"/>
                  </a:schemeClr>
                </a:solidFill>
              </a:rPr>
              <a:t>Fuori</a:t>
            </a:r>
            <a:r>
              <a:rPr b="1" dirty="0">
                <a:solidFill>
                  <a:schemeClr val="bg2">
                    <a:lumMod val="10000"/>
                  </a:schemeClr>
                </a:solidFill>
              </a:rPr>
              <a:t> </a:t>
            </a:r>
            <a:r>
              <a:rPr b="1" dirty="0" err="1">
                <a:solidFill>
                  <a:schemeClr val="bg2">
                    <a:lumMod val="10000"/>
                  </a:schemeClr>
                </a:solidFill>
              </a:rPr>
              <a:t>regione</a:t>
            </a:r>
            <a:r>
              <a:rPr b="1" dirty="0">
                <a:solidFill>
                  <a:schemeClr val="bg2">
                    <a:lumMod val="10000"/>
                  </a:schemeClr>
                </a:solidFill>
              </a:rPr>
              <a:t>: </a:t>
            </a:r>
            <a:r>
              <a:rPr lang="it-IT" b="1" dirty="0">
                <a:solidFill>
                  <a:schemeClr val="bg2">
                    <a:lumMod val="10000"/>
                  </a:schemeClr>
                </a:solidFill>
              </a:rPr>
              <a:t>&gt;50%  </a:t>
            </a:r>
            <a:r>
              <a:rPr b="1" dirty="0">
                <a:solidFill>
                  <a:schemeClr val="bg2">
                    <a:lumMod val="10000"/>
                  </a:schemeClr>
                </a:solidFill>
              </a:rPr>
              <a:t>&gt;1500€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ALARI IN TRENTINO"/>
          <p:cNvSpPr txBox="1">
            <a:spLocks noGrp="1"/>
          </p:cNvSpPr>
          <p:nvPr>
            <p:ph type="body" idx="23"/>
          </p:nvPr>
        </p:nvSpPr>
        <p:spPr>
          <a:prstGeom prst="rect">
            <a:avLst/>
          </a:prstGeom>
        </p:spPr>
        <p:txBody>
          <a:bodyPr/>
          <a:lstStyle/>
          <a:p>
            <a:r>
              <a:t>SALARI IN TRENTINO</a:t>
            </a:r>
          </a:p>
        </p:txBody>
      </p:sp>
      <p:sp>
        <p:nvSpPr>
          <p:cNvPr id="257" name="Cosa sappiamo degli andamenti macro?"/>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t>Cosa sappiamo degli andamenti macro?</a:t>
            </a:r>
          </a:p>
        </p:txBody>
      </p:sp>
      <p:sp>
        <p:nvSpPr>
          <p:cNvPr id="258" name="IL TREND DECRESCENTE NELLO SHARE DEL REDDITO DI LAVORO È EVIDENTE"/>
          <p:cNvSpPr txBox="1">
            <a:spLocks noGrp="1"/>
          </p:cNvSpPr>
          <p:nvPr>
            <p:ph type="body" idx="26"/>
          </p:nvPr>
        </p:nvSpPr>
        <p:spPr>
          <a:xfrm>
            <a:off x="1143733" y="2568036"/>
            <a:ext cx="22295924" cy="787401"/>
          </a:xfrm>
          <a:prstGeom prst="rect">
            <a:avLst/>
          </a:prstGeom>
        </p:spPr>
        <p:txBody>
          <a:bodyPr/>
          <a:lstStyle>
            <a:lvl1pPr>
              <a:defRPr sz="4500"/>
            </a:lvl1pPr>
          </a:lstStyle>
          <a:p>
            <a:r>
              <a:t>IL TREND DECRESCENTE NELLO SHARE DEL REDDITO DI LAVORO È EVIDENTE</a:t>
            </a:r>
          </a:p>
        </p:txBody>
      </p:sp>
      <p:sp>
        <p:nvSpPr>
          <p:cNvPr id="259"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60"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261" name="La quota di lavoro non corretta (unadjusted) è calcolata come retribuzione totale rispetto al PIL, mentre la quota di lavoro corretta (adjusted) aumenta la quota di lavoro non corretta per la percentuale di lavoratori autonomi.    Le quote di lavoro corr"/>
          <p:cNvSpPr txBox="1"/>
          <p:nvPr/>
        </p:nvSpPr>
        <p:spPr>
          <a:xfrm>
            <a:off x="1217875" y="3984970"/>
            <a:ext cx="8714083" cy="5746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49580">
              <a:lnSpc>
                <a:spcPct val="107916"/>
              </a:lnSpc>
              <a:spcBef>
                <a:spcPts val="800"/>
              </a:spcBef>
              <a:defRPr sz="3100">
                <a:solidFill>
                  <a:srgbClr val="000000"/>
                </a:solidFill>
                <a:latin typeface="Calibri"/>
                <a:ea typeface="Calibri"/>
                <a:cs typeface="Calibri"/>
                <a:sym typeface="Calibri"/>
              </a:defRPr>
            </a:pPr>
            <a:r>
              <a:rPr dirty="0"/>
              <a:t>La quota di </a:t>
            </a:r>
            <a:r>
              <a:rPr dirty="0" err="1"/>
              <a:t>lavoro</a:t>
            </a:r>
            <a:r>
              <a:rPr dirty="0"/>
              <a:t> </a:t>
            </a:r>
            <a:r>
              <a:rPr b="1" dirty="0"/>
              <a:t>non </a:t>
            </a:r>
            <a:r>
              <a:rPr b="1" dirty="0" err="1"/>
              <a:t>corretta</a:t>
            </a:r>
            <a:r>
              <a:rPr b="1" dirty="0"/>
              <a:t> (unadjusted)</a:t>
            </a:r>
            <a:r>
              <a:rPr dirty="0"/>
              <a:t> è </a:t>
            </a:r>
            <a:r>
              <a:rPr dirty="0" err="1"/>
              <a:t>calcolata</a:t>
            </a:r>
            <a:r>
              <a:rPr dirty="0"/>
              <a:t> come </a:t>
            </a:r>
            <a:r>
              <a:rPr dirty="0" err="1"/>
              <a:t>retribuzione</a:t>
            </a:r>
            <a:r>
              <a:rPr dirty="0"/>
              <a:t> </a:t>
            </a:r>
            <a:r>
              <a:rPr dirty="0" err="1"/>
              <a:t>totale</a:t>
            </a:r>
            <a:r>
              <a:rPr dirty="0"/>
              <a:t> rispetto al PIL, </a:t>
            </a:r>
            <a:r>
              <a:rPr dirty="0" err="1"/>
              <a:t>mentre</a:t>
            </a:r>
            <a:r>
              <a:rPr dirty="0"/>
              <a:t> la quota di </a:t>
            </a:r>
            <a:r>
              <a:rPr dirty="0" err="1"/>
              <a:t>lavoro</a:t>
            </a:r>
            <a:r>
              <a:rPr dirty="0"/>
              <a:t> </a:t>
            </a:r>
            <a:r>
              <a:rPr b="1" dirty="0" err="1"/>
              <a:t>corretta</a:t>
            </a:r>
            <a:r>
              <a:rPr b="1" dirty="0"/>
              <a:t> (adjusted)</a:t>
            </a:r>
            <a:r>
              <a:rPr dirty="0"/>
              <a:t> </a:t>
            </a:r>
            <a:r>
              <a:rPr dirty="0" err="1"/>
              <a:t>aumenta</a:t>
            </a:r>
            <a:r>
              <a:rPr dirty="0"/>
              <a:t> la quota di </a:t>
            </a:r>
            <a:r>
              <a:rPr dirty="0" err="1"/>
              <a:t>lavoro</a:t>
            </a:r>
            <a:r>
              <a:rPr dirty="0"/>
              <a:t> non </a:t>
            </a:r>
            <a:r>
              <a:rPr dirty="0" err="1"/>
              <a:t>corretta</a:t>
            </a:r>
            <a:r>
              <a:rPr dirty="0"/>
              <a:t> per la </a:t>
            </a:r>
            <a:r>
              <a:rPr dirty="0" err="1"/>
              <a:t>percentuale</a:t>
            </a:r>
            <a:r>
              <a:rPr dirty="0"/>
              <a:t> di </a:t>
            </a:r>
            <a:r>
              <a:rPr dirty="0" err="1"/>
              <a:t>lavoratori</a:t>
            </a:r>
            <a:r>
              <a:rPr dirty="0"/>
              <a:t> </a:t>
            </a:r>
            <a:r>
              <a:rPr dirty="0" err="1"/>
              <a:t>autonomi</a:t>
            </a:r>
            <a:r>
              <a:rPr dirty="0"/>
              <a:t>.</a:t>
            </a:r>
            <a:br>
              <a:rPr dirty="0"/>
            </a:br>
            <a:br>
              <a:rPr dirty="0"/>
            </a:br>
            <a:br>
              <a:rPr dirty="0"/>
            </a:br>
            <a:br>
              <a:rPr dirty="0"/>
            </a:br>
            <a:r>
              <a:rPr b="1" dirty="0"/>
              <a:t>Le quote di </a:t>
            </a:r>
            <a:r>
              <a:rPr b="1" dirty="0" err="1"/>
              <a:t>lavoro</a:t>
            </a:r>
            <a:r>
              <a:rPr b="1" dirty="0"/>
              <a:t> </a:t>
            </a:r>
            <a:r>
              <a:rPr b="1" dirty="0" err="1"/>
              <a:t>corrette</a:t>
            </a:r>
            <a:r>
              <a:rPr b="1" dirty="0"/>
              <a:t> </a:t>
            </a:r>
            <a:r>
              <a:rPr b="1" dirty="0" err="1"/>
              <a:t>diminuiscono</a:t>
            </a:r>
            <a:r>
              <a:rPr b="1" dirty="0"/>
              <a:t> da circa il </a:t>
            </a:r>
            <a:r>
              <a:rPr lang="it-IT" b="1" dirty="0"/>
              <a:t>6</a:t>
            </a:r>
            <a:r>
              <a:rPr b="1" dirty="0"/>
              <a:t>5% a circa il 5</a:t>
            </a:r>
            <a:r>
              <a:rPr lang="it-IT" b="1" dirty="0"/>
              <a:t>8</a:t>
            </a:r>
            <a:r>
              <a:rPr b="1" dirty="0"/>
              <a:t>%, </a:t>
            </a:r>
            <a:r>
              <a:rPr b="1" dirty="0" err="1"/>
              <a:t>mentre</a:t>
            </a:r>
            <a:r>
              <a:rPr b="1" dirty="0"/>
              <a:t> la quota di </a:t>
            </a:r>
            <a:r>
              <a:rPr b="1" dirty="0" err="1"/>
              <a:t>lavoro</a:t>
            </a:r>
            <a:r>
              <a:rPr b="1" dirty="0"/>
              <a:t> non </a:t>
            </a:r>
            <a:r>
              <a:rPr b="1" dirty="0" err="1"/>
              <a:t>corretta</a:t>
            </a:r>
            <a:r>
              <a:rPr b="1" dirty="0"/>
              <a:t> </a:t>
            </a:r>
            <a:r>
              <a:rPr b="1" dirty="0" err="1"/>
              <a:t>scende</a:t>
            </a:r>
            <a:r>
              <a:rPr b="1" dirty="0"/>
              <a:t> dal 51% al 49%.</a:t>
            </a:r>
          </a:p>
        </p:txBody>
      </p:sp>
      <p:pic>
        <p:nvPicPr>
          <p:cNvPr id="262" name="Immagine" descr="Immagine"/>
          <p:cNvPicPr>
            <a:picLocks noChangeAspect="1"/>
          </p:cNvPicPr>
          <p:nvPr/>
        </p:nvPicPr>
        <p:blipFill>
          <a:blip r:embed="rId2"/>
          <a:stretch>
            <a:fillRect/>
          </a:stretch>
        </p:blipFill>
        <p:spPr>
          <a:xfrm>
            <a:off x="9729941" y="3855664"/>
            <a:ext cx="12158051" cy="9105926"/>
          </a:xfrm>
          <a:prstGeom prst="rect">
            <a:avLst/>
          </a:prstGeom>
          <a:ln w="12700">
            <a:miter lim="400000"/>
          </a:ln>
        </p:spPr>
      </p:pic>
      <p:sp>
        <p:nvSpPr>
          <p:cNvPr id="263" name="DEP + Self Empl"/>
          <p:cNvSpPr txBox="1"/>
          <p:nvPr/>
        </p:nvSpPr>
        <p:spPr>
          <a:xfrm>
            <a:off x="17426425" y="4830836"/>
            <a:ext cx="3017285"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spcBef>
                <a:spcPts val="4500"/>
              </a:spcBef>
              <a:defRPr sz="2600" b="1">
                <a:solidFill>
                  <a:srgbClr val="000000"/>
                </a:solidFill>
              </a:defRPr>
            </a:lvl1pPr>
          </a:lstStyle>
          <a:p>
            <a:pPr>
              <a:defRPr sz="2400" b="0">
                <a:solidFill>
                  <a:srgbClr val="5E5E5E"/>
                </a:solidFill>
              </a:defRPr>
            </a:pPr>
            <a:r>
              <a:rPr sz="2600" b="1">
                <a:solidFill>
                  <a:srgbClr val="000000"/>
                </a:solidFill>
              </a:rPr>
              <a:t>DEP + Self Empl</a:t>
            </a:r>
          </a:p>
        </p:txBody>
      </p:sp>
      <p:sp>
        <p:nvSpPr>
          <p:cNvPr id="264" name="Solo lavoro dipendente"/>
          <p:cNvSpPr txBox="1"/>
          <p:nvPr/>
        </p:nvSpPr>
        <p:spPr>
          <a:xfrm>
            <a:off x="17943541" y="6393814"/>
            <a:ext cx="3017284" cy="928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spcBef>
                <a:spcPts val="4500"/>
              </a:spcBef>
              <a:defRPr sz="2600" b="1">
                <a:solidFill>
                  <a:srgbClr val="000000"/>
                </a:solidFill>
              </a:defRPr>
            </a:lvl1pPr>
          </a:lstStyle>
          <a:p>
            <a:pPr>
              <a:defRPr sz="2400" b="0">
                <a:solidFill>
                  <a:srgbClr val="5E5E5E"/>
                </a:solidFill>
              </a:defRPr>
            </a:pPr>
            <a:r>
              <a:rPr sz="2600" b="1">
                <a:solidFill>
                  <a:srgbClr val="000000"/>
                </a:solidFill>
              </a:rPr>
              <a:t>Solo lavoro dipendente</a:t>
            </a:r>
          </a:p>
        </p:txBody>
      </p:sp>
      <p:sp>
        <p:nvSpPr>
          <p:cNvPr id="2" name="CasellaDiTesto 1">
            <a:extLst>
              <a:ext uri="{FF2B5EF4-FFF2-40B4-BE49-F238E27FC236}">
                <a16:creationId xmlns:a16="http://schemas.microsoft.com/office/drawing/2014/main" id="{5BA1536F-4171-4140-BA8E-B99301C7F29A}"/>
              </a:ext>
            </a:extLst>
          </p:cNvPr>
          <p:cNvSpPr txBox="1"/>
          <p:nvPr/>
        </p:nvSpPr>
        <p:spPr>
          <a:xfrm>
            <a:off x="20079608" y="5259038"/>
            <a:ext cx="16048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1" u="none" strike="noStrike" cap="none" spc="0" normalizeH="0" baseline="0" dirty="0" err="1">
                <a:ln>
                  <a:noFill/>
                </a:ln>
                <a:solidFill>
                  <a:srgbClr val="5E5E5E"/>
                </a:solidFill>
                <a:effectLst/>
                <a:uFillTx/>
                <a:latin typeface="+mj-lt"/>
                <a:ea typeface="+mj-ea"/>
                <a:cs typeface="+mj-cs"/>
                <a:sym typeface="Proxima Nova"/>
              </a:rPr>
              <a:t>adjusted</a:t>
            </a:r>
            <a:endParaRPr kumimoji="0" lang="it-IT" sz="2400" b="0" i="1" u="none" strike="noStrike" cap="none" spc="0" normalizeH="0" baseline="0" dirty="0">
              <a:ln>
                <a:noFill/>
              </a:ln>
              <a:solidFill>
                <a:srgbClr val="5E5E5E"/>
              </a:solidFill>
              <a:effectLst/>
              <a:uFillTx/>
              <a:latin typeface="+mj-lt"/>
              <a:ea typeface="+mj-ea"/>
              <a:cs typeface="+mj-cs"/>
              <a:sym typeface="Proxima Nova"/>
            </a:endParaRPr>
          </a:p>
        </p:txBody>
      </p:sp>
      <p:sp>
        <p:nvSpPr>
          <p:cNvPr id="12" name="CasellaDiTesto 11">
            <a:extLst>
              <a:ext uri="{FF2B5EF4-FFF2-40B4-BE49-F238E27FC236}">
                <a16:creationId xmlns:a16="http://schemas.microsoft.com/office/drawing/2014/main" id="{B2F69B63-6C41-4777-A640-6DFCBA3ED612}"/>
              </a:ext>
            </a:extLst>
          </p:cNvPr>
          <p:cNvSpPr txBox="1"/>
          <p:nvPr/>
        </p:nvSpPr>
        <p:spPr>
          <a:xfrm>
            <a:off x="20158392" y="7086224"/>
            <a:ext cx="16048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1" u="none" strike="noStrike" cap="none" spc="0" normalizeH="0" baseline="0" dirty="0" err="1">
                <a:ln>
                  <a:noFill/>
                </a:ln>
                <a:solidFill>
                  <a:srgbClr val="5E5E5E"/>
                </a:solidFill>
                <a:effectLst/>
                <a:uFillTx/>
                <a:latin typeface="+mj-lt"/>
                <a:ea typeface="+mj-ea"/>
                <a:cs typeface="+mj-cs"/>
                <a:sym typeface="Proxima Nova"/>
              </a:rPr>
              <a:t>unadjusted</a:t>
            </a:r>
            <a:endParaRPr kumimoji="0" lang="it-IT" sz="2400" b="0" i="1" u="none" strike="noStrike" cap="none" spc="0" normalizeH="0" baseline="0" dirty="0">
              <a:ln>
                <a:noFill/>
              </a:ln>
              <a:solidFill>
                <a:srgbClr val="5E5E5E"/>
              </a:solidFill>
              <a:effectLst/>
              <a:uFillTx/>
              <a:latin typeface="+mj-lt"/>
              <a:ea typeface="+mj-ea"/>
              <a:cs typeface="+mj-cs"/>
              <a:sym typeface="Proxima Nova"/>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
        <p:nvSpPr>
          <p:cNvPr id="662" name="La necessità di monitorare le diseguaglianze  e come farlo al meglio"/>
          <p:cNvSpPr txBox="1">
            <a:spLocks noGrp="1"/>
          </p:cNvSpPr>
          <p:nvPr>
            <p:ph type="body" idx="23"/>
          </p:nvPr>
        </p:nvSpPr>
        <p:spPr>
          <a:xfrm>
            <a:off x="4809752" y="7589842"/>
            <a:ext cx="14764496" cy="1574801"/>
          </a:xfrm>
          <a:prstGeom prst="rect">
            <a:avLst/>
          </a:prstGeom>
        </p:spPr>
        <p:txBody>
          <a:bodyPr/>
          <a:lstStyle/>
          <a:p>
            <a:r>
              <a:t>La necessità di monitorare le diseguaglianze </a:t>
            </a:r>
            <a:br/>
            <a:r>
              <a:t>e come farlo al meglio</a:t>
            </a:r>
          </a:p>
        </p:txBody>
      </p:sp>
      <p:sp>
        <p:nvSpPr>
          <p:cNvPr id="663" name="Conclusioni"/>
          <p:cNvSpPr txBox="1">
            <a:spLocks noGrp="1"/>
          </p:cNvSpPr>
          <p:nvPr>
            <p:ph type="body" idx="24"/>
          </p:nvPr>
        </p:nvSpPr>
        <p:spPr>
          <a:prstGeom prst="rect">
            <a:avLst/>
          </a:prstGeom>
        </p:spPr>
        <p:txBody>
          <a:bodyPr/>
          <a:lstStyle/>
          <a:p>
            <a:r>
              <a:t>Conclusioni</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ALARI IN TRENTINO"/>
          <p:cNvSpPr txBox="1">
            <a:spLocks noGrp="1"/>
          </p:cNvSpPr>
          <p:nvPr>
            <p:ph type="body" idx="22"/>
          </p:nvPr>
        </p:nvSpPr>
        <p:spPr>
          <a:prstGeom prst="rect">
            <a:avLst/>
          </a:prstGeom>
        </p:spPr>
        <p:txBody>
          <a:bodyPr/>
          <a:lstStyle/>
          <a:p>
            <a:r>
              <a:t>SALARI IN TRENTINO</a:t>
            </a:r>
          </a:p>
        </p:txBody>
      </p:sp>
      <p:sp>
        <p:nvSpPr>
          <p:cNvPr id="66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667" name="Recap"/>
          <p:cNvSpPr txBox="1">
            <a:spLocks noGrp="1"/>
          </p:cNvSpPr>
          <p:nvPr>
            <p:ph type="title" idx="4294967295"/>
          </p:nvPr>
        </p:nvSpPr>
        <p:spPr>
          <a:xfrm>
            <a:off x="1175566" y="1400592"/>
            <a:ext cx="4034800" cy="1515933"/>
          </a:xfrm>
          <a:prstGeom prst="rect">
            <a:avLst/>
          </a:prstGeom>
        </p:spPr>
        <p:txBody>
          <a:bodyPr anchor="t"/>
          <a:lstStyle>
            <a:lvl1pPr algn="l">
              <a:defRPr sz="9000">
                <a:solidFill>
                  <a:srgbClr val="000000"/>
                </a:solidFill>
              </a:defRPr>
            </a:lvl1pPr>
          </a:lstStyle>
          <a:p>
            <a:r>
              <a:t>Recap</a:t>
            </a:r>
          </a:p>
        </p:txBody>
      </p:sp>
      <p:sp>
        <p:nvSpPr>
          <p:cNvPr id="668"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669" name="DIFFERENZE NEI REDDITI:…"/>
          <p:cNvSpPr txBox="1"/>
          <p:nvPr/>
        </p:nvSpPr>
        <p:spPr>
          <a:xfrm>
            <a:off x="1089239" y="3909222"/>
            <a:ext cx="20318278" cy="4857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spcBef>
                <a:spcPts val="4500"/>
              </a:spcBef>
              <a:defRPr sz="4200" b="1">
                <a:solidFill>
                  <a:schemeClr val="accent5">
                    <a:hueOff val="-82419"/>
                    <a:satOff val="-9513"/>
                    <a:lumOff val="-16343"/>
                  </a:schemeClr>
                </a:solidFill>
              </a:defRPr>
            </a:pPr>
            <a:r>
              <a:rPr dirty="0"/>
              <a:t>DIFFERENZE NEI REDDITI:</a:t>
            </a:r>
          </a:p>
          <a:p>
            <a:pPr lvl="1" algn="l">
              <a:spcBef>
                <a:spcPts val="4500"/>
              </a:spcBef>
              <a:defRPr sz="3200">
                <a:solidFill>
                  <a:srgbClr val="000000"/>
                </a:solidFill>
              </a:defRPr>
            </a:pPr>
            <a:r>
              <a:rPr dirty="0"/>
              <a:t>➞ Dai </a:t>
            </a:r>
            <a:r>
              <a:rPr dirty="0" err="1"/>
              <a:t>dati</a:t>
            </a:r>
            <a:r>
              <a:rPr dirty="0"/>
              <a:t> sui </a:t>
            </a:r>
            <a:r>
              <a:rPr dirty="0" err="1"/>
              <a:t>redditi</a:t>
            </a:r>
            <a:r>
              <a:rPr dirty="0"/>
              <a:t> emerge </a:t>
            </a:r>
            <a:r>
              <a:rPr dirty="0" err="1"/>
              <a:t>che</a:t>
            </a:r>
            <a:r>
              <a:rPr dirty="0"/>
              <a:t> </a:t>
            </a:r>
            <a:r>
              <a:rPr b="1" dirty="0" err="1"/>
              <a:t>nell’impiego</a:t>
            </a:r>
            <a:r>
              <a:rPr b="1" dirty="0"/>
              <a:t> </a:t>
            </a:r>
            <a:r>
              <a:rPr b="1" dirty="0" err="1"/>
              <a:t>privato</a:t>
            </a:r>
            <a:r>
              <a:rPr b="1" dirty="0"/>
              <a:t>, </a:t>
            </a:r>
            <a:r>
              <a:rPr b="1" dirty="0" err="1"/>
              <a:t>operai</a:t>
            </a:r>
            <a:r>
              <a:rPr b="1" dirty="0"/>
              <a:t> e </a:t>
            </a:r>
            <a:r>
              <a:rPr b="1" dirty="0" err="1"/>
              <a:t>impiegati</a:t>
            </a:r>
            <a:r>
              <a:rPr b="1" dirty="0"/>
              <a:t> </a:t>
            </a:r>
            <a:r>
              <a:rPr b="1" dirty="0" err="1"/>
              <a:t>Trentini</a:t>
            </a:r>
            <a:r>
              <a:rPr b="1" dirty="0"/>
              <a:t> </a:t>
            </a:r>
            <a:br>
              <a:rPr b="1" dirty="0"/>
            </a:br>
            <a:r>
              <a:rPr b="1" dirty="0" err="1"/>
              <a:t>ricevono</a:t>
            </a:r>
            <a:r>
              <a:rPr b="1" dirty="0"/>
              <a:t> </a:t>
            </a:r>
            <a:r>
              <a:rPr b="1" dirty="0" err="1"/>
              <a:t>salari</a:t>
            </a:r>
            <a:r>
              <a:rPr b="1" dirty="0"/>
              <a:t> </a:t>
            </a:r>
            <a:r>
              <a:rPr b="1" dirty="0" err="1"/>
              <a:t>più</a:t>
            </a:r>
            <a:r>
              <a:rPr b="1" dirty="0"/>
              <a:t> in </a:t>
            </a:r>
            <a:r>
              <a:rPr b="1" dirty="0" err="1"/>
              <a:t>linea</a:t>
            </a:r>
            <a:r>
              <a:rPr b="1" dirty="0"/>
              <a:t> con la media </a:t>
            </a:r>
            <a:r>
              <a:rPr b="1" dirty="0" err="1"/>
              <a:t>Italiana</a:t>
            </a:r>
            <a:r>
              <a:rPr lang="it-IT" b="1" dirty="0"/>
              <a:t> che  non con BZ</a:t>
            </a:r>
            <a:r>
              <a:rPr b="1" dirty="0"/>
              <a:t>.   </a:t>
            </a:r>
            <a:br>
              <a:rPr b="1" dirty="0"/>
            </a:br>
            <a:br>
              <a:rPr b="1" dirty="0"/>
            </a:br>
            <a:r>
              <a:rPr b="1" dirty="0"/>
              <a:t>➞ </a:t>
            </a:r>
            <a:r>
              <a:rPr lang="it-IT" b="1" dirty="0"/>
              <a:t>R</a:t>
            </a:r>
            <a:r>
              <a:rPr dirty="0" err="1"/>
              <a:t>ispetto</a:t>
            </a:r>
            <a:r>
              <a:rPr dirty="0"/>
              <a:t> a </a:t>
            </a:r>
            <a:r>
              <a:rPr b="1" dirty="0"/>
              <a:t>Bolzano</a:t>
            </a:r>
            <a:r>
              <a:rPr dirty="0"/>
              <a:t>, </a:t>
            </a:r>
            <a:r>
              <a:rPr dirty="0" err="1"/>
              <a:t>i</a:t>
            </a:r>
            <a:r>
              <a:rPr dirty="0"/>
              <a:t> </a:t>
            </a:r>
            <a:r>
              <a:rPr dirty="0" err="1"/>
              <a:t>lavoratori</a:t>
            </a:r>
            <a:r>
              <a:rPr dirty="0"/>
              <a:t> </a:t>
            </a:r>
            <a:r>
              <a:rPr dirty="0" err="1"/>
              <a:t>Trentini</a:t>
            </a:r>
            <a:r>
              <a:rPr dirty="0"/>
              <a:t> </a:t>
            </a:r>
            <a:r>
              <a:rPr dirty="0" err="1"/>
              <a:t>ricevono</a:t>
            </a:r>
            <a:r>
              <a:rPr dirty="0"/>
              <a:t> da 300€ a 700€ in </a:t>
            </a:r>
            <a:r>
              <a:rPr dirty="0" err="1"/>
              <a:t>meno</a:t>
            </a:r>
            <a:r>
              <a:rPr dirty="0"/>
              <a:t>. </a:t>
            </a:r>
            <a:br>
              <a:rPr dirty="0"/>
            </a:br>
            <a:r>
              <a:rPr dirty="0"/>
              <a:t>Sia in </a:t>
            </a:r>
            <a:r>
              <a:rPr dirty="0" err="1"/>
              <a:t>caso</a:t>
            </a:r>
            <a:r>
              <a:rPr dirty="0"/>
              <a:t> di </a:t>
            </a:r>
            <a:r>
              <a:rPr lang="it-IT" dirty="0"/>
              <a:t>contratti permanenti</a:t>
            </a:r>
            <a:r>
              <a:rPr dirty="0"/>
              <a:t> </a:t>
            </a:r>
            <a:r>
              <a:rPr dirty="0" err="1"/>
              <a:t>che</a:t>
            </a:r>
            <a:r>
              <a:rPr dirty="0"/>
              <a:t> </a:t>
            </a:r>
            <a:r>
              <a:rPr lang="it-IT" dirty="0"/>
              <a:t>di </a:t>
            </a:r>
            <a:r>
              <a:rPr dirty="0" err="1"/>
              <a:t>apprendisti</a:t>
            </a:r>
            <a:r>
              <a:rPr dirty="0"/>
              <a:t> e circa </a:t>
            </a:r>
            <a:r>
              <a:rPr b="1" dirty="0"/>
              <a:t>in </a:t>
            </a:r>
            <a:r>
              <a:rPr b="1" dirty="0" err="1"/>
              <a:t>ogni</a:t>
            </a:r>
            <a:r>
              <a:rPr b="1" dirty="0"/>
              <a:t> </a:t>
            </a:r>
            <a:r>
              <a:rPr b="1" dirty="0" err="1"/>
              <a:t>settore</a:t>
            </a:r>
            <a:r>
              <a:rPr b="1" dirty="0"/>
              <a:t> </a:t>
            </a:r>
            <a:r>
              <a:rPr b="1" dirty="0" err="1"/>
              <a:t>produttivo</a:t>
            </a:r>
            <a:endParaRPr b="1" dirty="0"/>
          </a:p>
          <a:p>
            <a:pPr lvl="1" algn="l">
              <a:spcBef>
                <a:spcPts val="4500"/>
              </a:spcBef>
              <a:defRPr sz="3200" b="1">
                <a:solidFill>
                  <a:srgbClr val="000000"/>
                </a:solidFill>
              </a:defRPr>
            </a:pPr>
            <a:r>
              <a:rPr dirty="0"/>
              <a:t>➞ </a:t>
            </a:r>
            <a:r>
              <a:rPr b="0" dirty="0"/>
              <a:t>Nel </a:t>
            </a:r>
            <a:r>
              <a:rPr b="0" dirty="0" err="1"/>
              <a:t>settore</a:t>
            </a:r>
            <a:r>
              <a:rPr b="0" dirty="0"/>
              <a:t> </a:t>
            </a:r>
            <a:r>
              <a:rPr dirty="0" err="1"/>
              <a:t>pubblico</a:t>
            </a:r>
            <a:r>
              <a:rPr b="0" dirty="0"/>
              <a:t> le </a:t>
            </a:r>
            <a:r>
              <a:rPr b="0" dirty="0" err="1"/>
              <a:t>differenze</a:t>
            </a:r>
            <a:r>
              <a:rPr b="0" dirty="0"/>
              <a:t> </a:t>
            </a:r>
            <a:r>
              <a:rPr b="0" dirty="0" err="1"/>
              <a:t>sono</a:t>
            </a:r>
            <a:r>
              <a:rPr b="0" dirty="0"/>
              <a:t> </a:t>
            </a:r>
            <a:r>
              <a:rPr b="0" dirty="0" err="1"/>
              <a:t>minori</a:t>
            </a:r>
            <a:r>
              <a:rPr b="0" dirty="0"/>
              <a:t> </a:t>
            </a:r>
            <a:r>
              <a:rPr b="0" dirty="0" err="1"/>
              <a:t>fatta</a:t>
            </a:r>
            <a:r>
              <a:rPr b="0" dirty="0"/>
              <a:t> </a:t>
            </a:r>
            <a:r>
              <a:rPr b="0" dirty="0" err="1"/>
              <a:t>eccezione</a:t>
            </a:r>
            <a:r>
              <a:rPr b="0" dirty="0"/>
              <a:t> </a:t>
            </a:r>
            <a:r>
              <a:rPr lang="it-IT" b="0" dirty="0"/>
              <a:t>in </a:t>
            </a:r>
            <a:r>
              <a:rPr b="0" dirty="0" err="1"/>
              <a:t>Università</a:t>
            </a:r>
            <a:endParaRPr b="0"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ALARI IN TRENTINO"/>
          <p:cNvSpPr txBox="1">
            <a:spLocks noGrp="1"/>
          </p:cNvSpPr>
          <p:nvPr>
            <p:ph type="body" idx="22"/>
          </p:nvPr>
        </p:nvSpPr>
        <p:spPr>
          <a:prstGeom prst="rect">
            <a:avLst/>
          </a:prstGeom>
        </p:spPr>
        <p:txBody>
          <a:bodyPr/>
          <a:lstStyle/>
          <a:p>
            <a:r>
              <a:t>SALARI IN TRENTINO</a:t>
            </a:r>
          </a:p>
        </p:txBody>
      </p:sp>
      <p:sp>
        <p:nvSpPr>
          <p:cNvPr id="67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673"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674" name="DIFFERENZE NEI RISCHI DEL MERCATO DEL LAVORO:…"/>
          <p:cNvSpPr txBox="1"/>
          <p:nvPr/>
        </p:nvSpPr>
        <p:spPr>
          <a:xfrm>
            <a:off x="1089239" y="1775873"/>
            <a:ext cx="20318278" cy="838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spcBef>
                <a:spcPts val="4500"/>
              </a:spcBef>
              <a:defRPr sz="4200" b="1">
                <a:solidFill>
                  <a:schemeClr val="accent5">
                    <a:hueOff val="-82419"/>
                    <a:satOff val="-9513"/>
                    <a:lumOff val="-16343"/>
                  </a:schemeClr>
                </a:solidFill>
              </a:defRPr>
            </a:pPr>
            <a:r>
              <a:rPr dirty="0"/>
              <a:t>DIFFERENZE NEI RISCHI DEL MERCATO DEL LAVORO:</a:t>
            </a:r>
          </a:p>
          <a:p>
            <a:pPr lvl="1" algn="l">
              <a:spcBef>
                <a:spcPts val="4500"/>
              </a:spcBef>
              <a:defRPr sz="3200">
                <a:solidFill>
                  <a:srgbClr val="000000"/>
                </a:solidFill>
              </a:defRPr>
            </a:pPr>
            <a:r>
              <a:rPr dirty="0"/>
              <a:t>➞ Rispetto al </a:t>
            </a:r>
            <a:r>
              <a:rPr b="1" dirty="0" err="1"/>
              <a:t>rischio</a:t>
            </a:r>
            <a:r>
              <a:rPr b="1" dirty="0"/>
              <a:t> di basso </a:t>
            </a:r>
            <a:r>
              <a:rPr b="1" dirty="0" err="1"/>
              <a:t>salario</a:t>
            </a:r>
            <a:r>
              <a:rPr dirty="0"/>
              <a:t>, </a:t>
            </a:r>
            <a:r>
              <a:rPr dirty="0" err="1"/>
              <a:t>dati</a:t>
            </a:r>
            <a:r>
              <a:rPr dirty="0"/>
              <a:t> di survey </a:t>
            </a:r>
            <a:r>
              <a:rPr lang="it-IT" dirty="0"/>
              <a:t>Istat FL </a:t>
            </a:r>
            <a:r>
              <a:rPr dirty="0" err="1"/>
              <a:t>mostrano</a:t>
            </a:r>
            <a:r>
              <a:rPr dirty="0"/>
              <a:t> </a:t>
            </a:r>
            <a:r>
              <a:rPr b="1" dirty="0"/>
              <a:t>un </a:t>
            </a:r>
            <a:r>
              <a:rPr b="1" dirty="0" err="1"/>
              <a:t>buono</a:t>
            </a:r>
            <a:r>
              <a:rPr b="1" dirty="0"/>
              <a:t> </a:t>
            </a:r>
            <a:r>
              <a:rPr b="1" dirty="0" err="1"/>
              <a:t>stato</a:t>
            </a:r>
            <a:r>
              <a:rPr b="1" dirty="0"/>
              <a:t> di salute del MDL </a:t>
            </a:r>
            <a:r>
              <a:rPr b="1" dirty="0" err="1"/>
              <a:t>trentino</a:t>
            </a:r>
            <a:r>
              <a:rPr lang="it-IT" b="1" dirty="0"/>
              <a:t>, </a:t>
            </a:r>
            <a:r>
              <a:rPr dirty="0"/>
              <a:t>senza </a:t>
            </a:r>
            <a:r>
              <a:rPr dirty="0" err="1"/>
              <a:t>particolari</a:t>
            </a:r>
            <a:r>
              <a:rPr dirty="0"/>
              <a:t> </a:t>
            </a:r>
            <a:r>
              <a:rPr dirty="0" err="1"/>
              <a:t>differenze</a:t>
            </a:r>
            <a:r>
              <a:rPr dirty="0"/>
              <a:t>. </a:t>
            </a:r>
            <a:r>
              <a:rPr dirty="0" err="1"/>
              <a:t>Ovviamente</a:t>
            </a:r>
            <a:r>
              <a:rPr dirty="0"/>
              <a:t> </a:t>
            </a:r>
            <a:r>
              <a:rPr b="1" dirty="0"/>
              <a:t>outsiders</a:t>
            </a:r>
            <a:r>
              <a:rPr dirty="0"/>
              <a:t>, </a:t>
            </a:r>
            <a:r>
              <a:rPr b="1" dirty="0" err="1"/>
              <a:t>classe</a:t>
            </a:r>
            <a:r>
              <a:rPr b="1" dirty="0"/>
              <a:t> </a:t>
            </a:r>
            <a:r>
              <a:rPr b="1" dirty="0" err="1"/>
              <a:t>lavoratrice</a:t>
            </a:r>
            <a:r>
              <a:rPr dirty="0"/>
              <a:t>, </a:t>
            </a:r>
            <a:r>
              <a:rPr b="1" dirty="0" err="1"/>
              <a:t>settori</a:t>
            </a:r>
            <a:r>
              <a:rPr b="1" dirty="0"/>
              <a:t> </a:t>
            </a:r>
            <a:r>
              <a:rPr b="1" dirty="0" err="1"/>
              <a:t>culturali</a:t>
            </a:r>
            <a:r>
              <a:rPr b="1" dirty="0"/>
              <a:t>, </a:t>
            </a:r>
            <a:r>
              <a:rPr b="1" dirty="0" err="1"/>
              <a:t>agricoli</a:t>
            </a:r>
            <a:r>
              <a:rPr b="1" dirty="0"/>
              <a:t> </a:t>
            </a:r>
            <a:r>
              <a:rPr b="1" dirty="0" err="1"/>
              <a:t>commercio</a:t>
            </a:r>
            <a:r>
              <a:rPr b="1" dirty="0"/>
              <a:t> e </a:t>
            </a:r>
            <a:r>
              <a:rPr b="1" dirty="0" err="1"/>
              <a:t>vendite</a:t>
            </a:r>
            <a:r>
              <a:rPr b="1" dirty="0"/>
              <a:t> </a:t>
            </a:r>
            <a:r>
              <a:rPr b="1" dirty="0" err="1"/>
              <a:t>più</a:t>
            </a:r>
            <a:r>
              <a:rPr b="1" dirty="0"/>
              <a:t> </a:t>
            </a:r>
            <a:r>
              <a:rPr b="1" dirty="0" err="1"/>
              <a:t>colpiti</a:t>
            </a:r>
            <a:r>
              <a:rPr dirty="0"/>
              <a:t>.</a:t>
            </a:r>
          </a:p>
          <a:p>
            <a:pPr lvl="1" algn="l">
              <a:spcBef>
                <a:spcPts val="4500"/>
              </a:spcBef>
              <a:defRPr sz="3200">
                <a:solidFill>
                  <a:srgbClr val="000000"/>
                </a:solidFill>
              </a:defRPr>
            </a:pPr>
            <a:r>
              <a:rPr dirty="0"/>
              <a:t>➞ Rispetto al </a:t>
            </a:r>
            <a:r>
              <a:rPr b="1" dirty="0" err="1"/>
              <a:t>rischio</a:t>
            </a:r>
            <a:r>
              <a:rPr b="1" dirty="0"/>
              <a:t> di tempo </a:t>
            </a:r>
            <a:r>
              <a:rPr b="1" dirty="0" err="1"/>
              <a:t>determinato</a:t>
            </a:r>
            <a:r>
              <a:rPr dirty="0"/>
              <a:t>, </a:t>
            </a:r>
            <a:r>
              <a:rPr dirty="0" err="1"/>
              <a:t>troviamo</a:t>
            </a:r>
            <a:r>
              <a:rPr dirty="0"/>
              <a:t> </a:t>
            </a:r>
            <a:r>
              <a:rPr b="1" dirty="0" err="1"/>
              <a:t>giovani</a:t>
            </a:r>
            <a:r>
              <a:rPr b="1" dirty="0"/>
              <a:t> </a:t>
            </a:r>
            <a:r>
              <a:rPr b="1" dirty="0" err="1"/>
              <a:t>anche</a:t>
            </a:r>
            <a:r>
              <a:rPr b="1" dirty="0"/>
              <a:t> </a:t>
            </a:r>
            <a:r>
              <a:rPr b="1" dirty="0" err="1"/>
              <a:t>istruiti</a:t>
            </a:r>
            <a:r>
              <a:rPr b="1" dirty="0"/>
              <a:t> e in </a:t>
            </a:r>
            <a:r>
              <a:rPr b="1" dirty="0" err="1"/>
              <a:t>occupazioni</a:t>
            </a:r>
            <a:r>
              <a:rPr b="1" dirty="0"/>
              <a:t> ad alto </a:t>
            </a:r>
            <a:r>
              <a:rPr b="1" dirty="0" err="1"/>
              <a:t>livello</a:t>
            </a:r>
            <a:r>
              <a:rPr b="1" dirty="0"/>
              <a:t> </a:t>
            </a:r>
            <a:r>
              <a:rPr b="1" dirty="0" err="1"/>
              <a:t>particolarmente</a:t>
            </a:r>
            <a:r>
              <a:rPr b="1" dirty="0"/>
              <a:t> </a:t>
            </a:r>
            <a:r>
              <a:rPr b="1" dirty="0" err="1"/>
              <a:t>esposti</a:t>
            </a:r>
            <a:r>
              <a:rPr b="1" dirty="0"/>
              <a:t> a </a:t>
            </a:r>
            <a:r>
              <a:rPr b="1" dirty="0" err="1"/>
              <a:t>contratti</a:t>
            </a:r>
            <a:r>
              <a:rPr b="1" dirty="0"/>
              <a:t> </a:t>
            </a:r>
            <a:r>
              <a:rPr b="1" dirty="0" err="1"/>
              <a:t>atipici</a:t>
            </a:r>
            <a:r>
              <a:rPr dirty="0"/>
              <a:t>. Molto </a:t>
            </a:r>
            <a:r>
              <a:rPr dirty="0" err="1"/>
              <a:t>più</a:t>
            </a:r>
            <a:r>
              <a:rPr dirty="0"/>
              <a:t> rispetto a BZ e Nord-Est.</a:t>
            </a:r>
            <a:br>
              <a:rPr dirty="0"/>
            </a:br>
            <a:br>
              <a:rPr dirty="0"/>
            </a:br>
            <a:r>
              <a:rPr lang="it-IT" dirty="0"/>
              <a:t>   </a:t>
            </a:r>
            <a:r>
              <a:rPr dirty="0"/>
              <a:t>➞ </a:t>
            </a:r>
            <a:r>
              <a:rPr dirty="0" err="1"/>
              <a:t>Risultati</a:t>
            </a:r>
            <a:r>
              <a:rPr dirty="0"/>
              <a:t> in </a:t>
            </a:r>
            <a:r>
              <a:rPr dirty="0" err="1"/>
              <a:t>linea</a:t>
            </a:r>
            <a:r>
              <a:rPr dirty="0"/>
              <a:t> con </a:t>
            </a:r>
            <a:r>
              <a:rPr dirty="0" err="1"/>
              <a:t>incapacità</a:t>
            </a:r>
            <a:r>
              <a:rPr dirty="0"/>
              <a:t> </a:t>
            </a:r>
            <a:r>
              <a:rPr dirty="0" err="1"/>
              <a:t>MdL</a:t>
            </a:r>
            <a:r>
              <a:rPr dirty="0"/>
              <a:t> Trentino di </a:t>
            </a:r>
            <a:r>
              <a:rPr dirty="0" err="1"/>
              <a:t>offrire</a:t>
            </a:r>
            <a:r>
              <a:rPr dirty="0"/>
              <a:t> </a:t>
            </a:r>
            <a:r>
              <a:rPr dirty="0" err="1"/>
              <a:t>sicurezza</a:t>
            </a:r>
            <a:r>
              <a:rPr dirty="0"/>
              <a:t> e </a:t>
            </a:r>
            <a:r>
              <a:rPr dirty="0" err="1"/>
              <a:t>competitività</a:t>
            </a:r>
            <a:r>
              <a:rPr dirty="0"/>
              <a:t> </a:t>
            </a:r>
            <a:r>
              <a:rPr dirty="0" err="1"/>
              <a:t>anche</a:t>
            </a:r>
            <a:r>
              <a:rPr dirty="0"/>
              <a:t> </a:t>
            </a:r>
            <a:r>
              <a:rPr dirty="0" err="1"/>
              <a:t>nel</a:t>
            </a:r>
            <a:r>
              <a:rPr dirty="0"/>
              <a:t> </a:t>
            </a:r>
            <a:r>
              <a:rPr dirty="0" err="1"/>
              <a:t>mercato</a:t>
            </a:r>
            <a:r>
              <a:rPr lang="it-IT" dirty="0"/>
              <a:t> del lavoro d</a:t>
            </a:r>
            <a:r>
              <a:rPr dirty="0" err="1"/>
              <a:t>ei</a:t>
            </a:r>
            <a:r>
              <a:rPr dirty="0"/>
              <a:t> </a:t>
            </a:r>
            <a:r>
              <a:rPr dirty="0" err="1"/>
              <a:t>laureati</a:t>
            </a:r>
            <a:r>
              <a:rPr dirty="0"/>
              <a:t>. Chi </a:t>
            </a:r>
            <a:r>
              <a:rPr dirty="0" err="1"/>
              <a:t>viene</a:t>
            </a:r>
            <a:r>
              <a:rPr dirty="0"/>
              <a:t> da </a:t>
            </a:r>
            <a:r>
              <a:rPr dirty="0" err="1"/>
              <a:t>fuori</a:t>
            </a:r>
            <a:r>
              <a:rPr dirty="0"/>
              <a:t> a </a:t>
            </a:r>
            <a:r>
              <a:rPr dirty="0" err="1"/>
              <a:t>formarsi</a:t>
            </a:r>
            <a:r>
              <a:rPr dirty="0"/>
              <a:t> </a:t>
            </a:r>
            <a:r>
              <a:rPr dirty="0" err="1"/>
              <a:t>torna</a:t>
            </a:r>
            <a:r>
              <a:rPr dirty="0"/>
              <a:t> </a:t>
            </a:r>
            <a:r>
              <a:rPr dirty="0" err="1"/>
              <a:t>fuori</a:t>
            </a:r>
            <a:r>
              <a:rPr dirty="0"/>
              <a:t> per </a:t>
            </a:r>
            <a:r>
              <a:rPr dirty="0" err="1"/>
              <a:t>lavorare</a:t>
            </a:r>
            <a:br>
              <a:rPr dirty="0"/>
            </a:br>
            <a:br>
              <a:rPr dirty="0"/>
            </a:br>
            <a:r>
              <a:rPr lang="it-IT" dirty="0"/>
              <a:t>   </a:t>
            </a:r>
            <a:r>
              <a:rPr dirty="0"/>
              <a:t>➞ Rispetto al </a:t>
            </a:r>
            <a:r>
              <a:rPr b="1" dirty="0" err="1"/>
              <a:t>rischio</a:t>
            </a:r>
            <a:r>
              <a:rPr b="1" dirty="0"/>
              <a:t> di part-time</a:t>
            </a:r>
            <a:r>
              <a:rPr dirty="0"/>
              <a:t>, il </a:t>
            </a:r>
            <a:r>
              <a:rPr dirty="0" err="1"/>
              <a:t>rischio</a:t>
            </a:r>
            <a:r>
              <a:rPr dirty="0"/>
              <a:t> è </a:t>
            </a:r>
            <a:r>
              <a:rPr dirty="0" err="1"/>
              <a:t>particolarmente</a:t>
            </a:r>
            <a:r>
              <a:rPr dirty="0"/>
              <a:t> </a:t>
            </a:r>
            <a:r>
              <a:rPr dirty="0" err="1"/>
              <a:t>concentrato</a:t>
            </a:r>
            <a:r>
              <a:rPr dirty="0"/>
              <a:t> </a:t>
            </a:r>
            <a:r>
              <a:rPr dirty="0" err="1"/>
              <a:t>tra</a:t>
            </a:r>
            <a:r>
              <a:rPr dirty="0"/>
              <a:t> le </a:t>
            </a:r>
            <a:r>
              <a:rPr b="1" dirty="0" err="1"/>
              <a:t>donne</a:t>
            </a:r>
            <a:r>
              <a:rPr b="1" dirty="0"/>
              <a:t> in </a:t>
            </a:r>
            <a:r>
              <a:rPr b="1" dirty="0" err="1"/>
              <a:t>fasce</a:t>
            </a:r>
            <a:r>
              <a:rPr b="1" dirty="0"/>
              <a:t> di </a:t>
            </a:r>
            <a:r>
              <a:rPr b="1" dirty="0" err="1"/>
              <a:t>età</a:t>
            </a:r>
            <a:r>
              <a:rPr b="1" dirty="0"/>
              <a:t> </a:t>
            </a:r>
            <a:r>
              <a:rPr b="1" dirty="0" err="1"/>
              <a:t>più</a:t>
            </a:r>
            <a:r>
              <a:rPr b="1" dirty="0"/>
              <a:t> </a:t>
            </a:r>
            <a:r>
              <a:rPr b="1" dirty="0" err="1"/>
              <a:t>avanzate</a:t>
            </a:r>
            <a:r>
              <a:rPr dirty="0"/>
              <a:t> (</a:t>
            </a:r>
            <a:r>
              <a:rPr dirty="0" err="1"/>
              <a:t>riconciliazione</a:t>
            </a:r>
            <a:r>
              <a:rPr dirty="0"/>
              <a:t> </a:t>
            </a:r>
            <a:r>
              <a:rPr dirty="0" err="1"/>
              <a:t>lavoro-famiglia</a:t>
            </a:r>
            <a:r>
              <a:rPr dirty="0"/>
              <a:t> con </a:t>
            </a:r>
            <a:r>
              <a:rPr dirty="0" err="1"/>
              <a:t>sacrifici</a:t>
            </a:r>
            <a:r>
              <a:rPr dirty="0"/>
              <a:t>) e in </a:t>
            </a:r>
            <a:r>
              <a:rPr b="1" dirty="0" err="1"/>
              <a:t>occupazioni</a:t>
            </a:r>
            <a:r>
              <a:rPr b="1" dirty="0"/>
              <a:t> di basso </a:t>
            </a:r>
            <a:r>
              <a:rPr b="1" dirty="0" err="1"/>
              <a:t>livello</a:t>
            </a:r>
            <a:r>
              <a:rPr b="1" dirty="0"/>
              <a:t> </a:t>
            </a:r>
            <a:endParaRPr lang="it-IT" b="1" dirty="0"/>
          </a:p>
          <a:p>
            <a:pPr lvl="1" algn="l">
              <a:spcBef>
                <a:spcPts val="4500"/>
              </a:spcBef>
              <a:defRPr sz="3200">
                <a:solidFill>
                  <a:srgbClr val="000000"/>
                </a:solidFill>
              </a:defRPr>
            </a:pPr>
            <a:endParaRPr b="1" dirty="0"/>
          </a:p>
        </p:txBody>
      </p:sp>
      <p:sp>
        <p:nvSpPr>
          <p:cNvPr id="675" name="➞ Comparazione internazionale dimostra ruolo assetto istituzionale:       differente targetizzazione contratti flessibili; uso maggiore del part-time tra le donne…"/>
          <p:cNvSpPr txBox="1"/>
          <p:nvPr/>
        </p:nvSpPr>
        <p:spPr>
          <a:xfrm>
            <a:off x="895379" y="9390947"/>
            <a:ext cx="16226842"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200">
                <a:solidFill>
                  <a:srgbClr val="000000"/>
                </a:solidFill>
              </a:defRPr>
            </a:pPr>
            <a:r>
              <a:rPr dirty="0"/>
              <a:t>➞ </a:t>
            </a:r>
            <a:r>
              <a:rPr dirty="0" err="1"/>
              <a:t>Comparazione</a:t>
            </a:r>
            <a:r>
              <a:rPr dirty="0"/>
              <a:t> </a:t>
            </a:r>
            <a:r>
              <a:rPr dirty="0" err="1"/>
              <a:t>internazionale</a:t>
            </a:r>
            <a:r>
              <a:rPr dirty="0"/>
              <a:t> </a:t>
            </a:r>
            <a:r>
              <a:rPr dirty="0" err="1"/>
              <a:t>dimostra</a:t>
            </a:r>
            <a:r>
              <a:rPr dirty="0"/>
              <a:t> </a:t>
            </a:r>
            <a:r>
              <a:rPr b="1" dirty="0" err="1"/>
              <a:t>ruolo</a:t>
            </a:r>
            <a:r>
              <a:rPr b="1" dirty="0"/>
              <a:t> </a:t>
            </a:r>
            <a:r>
              <a:rPr b="1" dirty="0" err="1"/>
              <a:t>assetto</a:t>
            </a:r>
            <a:r>
              <a:rPr b="1" dirty="0"/>
              <a:t> </a:t>
            </a:r>
            <a:r>
              <a:rPr b="1" dirty="0" err="1"/>
              <a:t>istituzionale</a:t>
            </a:r>
            <a:r>
              <a:rPr b="1" dirty="0"/>
              <a:t>:</a:t>
            </a:r>
            <a:r>
              <a:rPr dirty="0"/>
              <a:t> </a:t>
            </a:r>
            <a:br>
              <a:rPr dirty="0"/>
            </a:br>
            <a:r>
              <a:rPr dirty="0"/>
              <a:t>     </a:t>
            </a:r>
            <a:r>
              <a:rPr dirty="0" err="1"/>
              <a:t>differente</a:t>
            </a:r>
            <a:r>
              <a:rPr dirty="0"/>
              <a:t> </a:t>
            </a:r>
            <a:r>
              <a:rPr dirty="0" err="1"/>
              <a:t>targetizzazione</a:t>
            </a:r>
            <a:r>
              <a:rPr dirty="0"/>
              <a:t> </a:t>
            </a:r>
            <a:r>
              <a:rPr dirty="0" err="1"/>
              <a:t>contratti</a:t>
            </a:r>
            <a:r>
              <a:rPr dirty="0"/>
              <a:t> </a:t>
            </a:r>
            <a:r>
              <a:rPr dirty="0" err="1"/>
              <a:t>flessibili</a:t>
            </a:r>
            <a:r>
              <a:rPr dirty="0"/>
              <a:t>; </a:t>
            </a:r>
            <a:r>
              <a:rPr dirty="0" err="1"/>
              <a:t>uso</a:t>
            </a:r>
            <a:r>
              <a:rPr dirty="0"/>
              <a:t> </a:t>
            </a:r>
            <a:r>
              <a:rPr dirty="0" err="1"/>
              <a:t>maggiore</a:t>
            </a:r>
            <a:r>
              <a:rPr dirty="0"/>
              <a:t> del part-time </a:t>
            </a:r>
            <a:r>
              <a:rPr dirty="0" err="1"/>
              <a:t>tra</a:t>
            </a:r>
            <a:r>
              <a:rPr dirty="0"/>
              <a:t> le </a:t>
            </a:r>
            <a:r>
              <a:rPr dirty="0" err="1"/>
              <a:t>donne</a:t>
            </a:r>
            <a:r>
              <a:rPr dirty="0"/>
              <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ALARI IN TRENTINO"/>
          <p:cNvSpPr txBox="1">
            <a:spLocks noGrp="1"/>
          </p:cNvSpPr>
          <p:nvPr>
            <p:ph type="body" idx="22"/>
          </p:nvPr>
        </p:nvSpPr>
        <p:spPr>
          <a:prstGeom prst="rect">
            <a:avLst/>
          </a:prstGeom>
        </p:spPr>
        <p:txBody>
          <a:bodyPr/>
          <a:lstStyle/>
          <a:p>
            <a:r>
              <a:t>SALARI IN TRENTINO</a:t>
            </a:r>
          </a:p>
        </p:txBody>
      </p:sp>
      <p:sp>
        <p:nvSpPr>
          <p:cNvPr id="67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679" name="È importante monitorare costantemente differenze, diseguaglianze e instabilità nel nostro territorio e non a spot. Per ora i dati sono limitati:"/>
          <p:cNvSpPr txBox="1">
            <a:spLocks noGrp="1"/>
          </p:cNvSpPr>
          <p:nvPr>
            <p:ph type="title" idx="4294967295"/>
          </p:nvPr>
        </p:nvSpPr>
        <p:spPr>
          <a:xfrm>
            <a:off x="1154302" y="1569384"/>
            <a:ext cx="21754941" cy="3216767"/>
          </a:xfrm>
          <a:prstGeom prst="rect">
            <a:avLst/>
          </a:prstGeom>
        </p:spPr>
        <p:txBody>
          <a:bodyPr anchor="t">
            <a:normAutofit/>
          </a:bodyPr>
          <a:lstStyle/>
          <a:p>
            <a:pPr algn="l" defTabSz="569594">
              <a:defRPr sz="6210">
                <a:solidFill>
                  <a:srgbClr val="000000"/>
                </a:solidFill>
              </a:defRPr>
            </a:pPr>
            <a:r>
              <a:rPr dirty="0"/>
              <a:t>È </a:t>
            </a:r>
            <a:r>
              <a:rPr dirty="0" err="1"/>
              <a:t>importante</a:t>
            </a:r>
            <a:r>
              <a:rPr dirty="0"/>
              <a:t> </a:t>
            </a:r>
            <a:r>
              <a:rPr dirty="0" err="1"/>
              <a:t>monitorare</a:t>
            </a:r>
            <a:r>
              <a:rPr dirty="0"/>
              <a:t> </a:t>
            </a:r>
            <a:r>
              <a:rPr dirty="0" err="1"/>
              <a:t>costantemente</a:t>
            </a:r>
            <a:r>
              <a:rPr dirty="0"/>
              <a:t> </a:t>
            </a:r>
            <a:r>
              <a:rPr dirty="0" err="1"/>
              <a:t>differenze</a:t>
            </a:r>
            <a:r>
              <a:rPr dirty="0"/>
              <a:t>, </a:t>
            </a:r>
            <a:r>
              <a:rPr dirty="0" err="1"/>
              <a:t>diseguaglianze</a:t>
            </a:r>
            <a:r>
              <a:rPr dirty="0"/>
              <a:t> e </a:t>
            </a:r>
            <a:r>
              <a:rPr dirty="0" err="1"/>
              <a:t>instabilità</a:t>
            </a:r>
            <a:r>
              <a:rPr dirty="0"/>
              <a:t> </a:t>
            </a:r>
            <a:r>
              <a:rPr dirty="0" err="1"/>
              <a:t>nel</a:t>
            </a:r>
            <a:r>
              <a:rPr dirty="0"/>
              <a:t> nostro </a:t>
            </a:r>
            <a:r>
              <a:rPr dirty="0" err="1"/>
              <a:t>territorio</a:t>
            </a:r>
            <a:r>
              <a:rPr dirty="0"/>
              <a:t> e non a spot.</a:t>
            </a:r>
            <a:r>
              <a:rPr lang="it-IT" dirty="0"/>
              <a:t>  </a:t>
            </a:r>
            <a:r>
              <a:rPr dirty="0"/>
              <a:t>Per </a:t>
            </a:r>
            <a:r>
              <a:rPr dirty="0" err="1"/>
              <a:t>ora</a:t>
            </a:r>
            <a:r>
              <a:rPr dirty="0"/>
              <a:t> </a:t>
            </a:r>
            <a:r>
              <a:rPr dirty="0" err="1"/>
              <a:t>i</a:t>
            </a:r>
            <a:r>
              <a:rPr dirty="0"/>
              <a:t> </a:t>
            </a:r>
            <a:r>
              <a:rPr dirty="0" err="1"/>
              <a:t>dati</a:t>
            </a:r>
            <a:r>
              <a:rPr dirty="0"/>
              <a:t> </a:t>
            </a:r>
            <a:r>
              <a:rPr dirty="0" err="1"/>
              <a:t>sono</a:t>
            </a:r>
            <a:r>
              <a:rPr dirty="0"/>
              <a:t> </a:t>
            </a:r>
            <a:r>
              <a:rPr dirty="0" err="1"/>
              <a:t>limitati</a:t>
            </a:r>
            <a:r>
              <a:rPr dirty="0"/>
              <a:t>:</a:t>
            </a:r>
          </a:p>
        </p:txBody>
      </p:sp>
      <p:sp>
        <p:nvSpPr>
          <p:cNvPr id="680"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681" name="➞ Dati INPS troppo aggregati: no possibile studio di eterogeneità"/>
          <p:cNvSpPr txBox="1"/>
          <p:nvPr/>
        </p:nvSpPr>
        <p:spPr>
          <a:xfrm>
            <a:off x="680341" y="5038094"/>
            <a:ext cx="13203936"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200">
                <a:solidFill>
                  <a:srgbClr val="000000"/>
                </a:solidFill>
              </a:defRPr>
            </a:pPr>
            <a:r>
              <a:rPr dirty="0"/>
              <a:t>➞ </a:t>
            </a:r>
            <a:r>
              <a:rPr dirty="0" err="1"/>
              <a:t>Dati</a:t>
            </a:r>
            <a:r>
              <a:rPr dirty="0"/>
              <a:t> </a:t>
            </a:r>
            <a:r>
              <a:rPr b="1" dirty="0"/>
              <a:t>INPS</a:t>
            </a:r>
            <a:r>
              <a:rPr dirty="0"/>
              <a:t> </a:t>
            </a:r>
            <a:r>
              <a:rPr i="1" dirty="0" err="1"/>
              <a:t>troppo</a:t>
            </a:r>
            <a:r>
              <a:rPr dirty="0"/>
              <a:t> </a:t>
            </a:r>
            <a:r>
              <a:rPr dirty="0" err="1"/>
              <a:t>aggregati</a:t>
            </a:r>
            <a:r>
              <a:rPr dirty="0"/>
              <a:t>: no</a:t>
            </a:r>
            <a:r>
              <a:rPr lang="it-IT" dirty="0"/>
              <a:t>n è</a:t>
            </a:r>
            <a:r>
              <a:rPr dirty="0"/>
              <a:t> </a:t>
            </a:r>
            <a:r>
              <a:rPr dirty="0" err="1"/>
              <a:t>possibile</a:t>
            </a:r>
            <a:r>
              <a:rPr dirty="0"/>
              <a:t> studio di </a:t>
            </a:r>
            <a:r>
              <a:rPr dirty="0" err="1"/>
              <a:t>eterogeneità</a:t>
            </a:r>
            <a:endParaRPr dirty="0"/>
          </a:p>
        </p:txBody>
      </p:sp>
      <p:sp>
        <p:nvSpPr>
          <p:cNvPr id="682" name="➞ Dati LFS hanno buona numerosità ma mancanza di reddito, informazioni su azienda e componente longitudinale"/>
          <p:cNvSpPr txBox="1"/>
          <p:nvPr/>
        </p:nvSpPr>
        <p:spPr>
          <a:xfrm>
            <a:off x="151845" y="5677399"/>
            <a:ext cx="24080310"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200">
                <a:solidFill>
                  <a:srgbClr val="000000"/>
                </a:solidFill>
              </a:defRPr>
            </a:pPr>
            <a:r>
              <a:rPr dirty="0"/>
              <a:t>➞ </a:t>
            </a:r>
            <a:r>
              <a:rPr dirty="0" err="1"/>
              <a:t>Dati</a:t>
            </a:r>
            <a:r>
              <a:rPr dirty="0"/>
              <a:t> </a:t>
            </a:r>
            <a:r>
              <a:rPr b="1" dirty="0"/>
              <a:t>LFS</a:t>
            </a:r>
            <a:r>
              <a:rPr dirty="0"/>
              <a:t> </a:t>
            </a:r>
            <a:r>
              <a:rPr dirty="0" err="1"/>
              <a:t>hanno</a:t>
            </a:r>
            <a:r>
              <a:rPr dirty="0"/>
              <a:t> </a:t>
            </a:r>
            <a:r>
              <a:rPr dirty="0" err="1"/>
              <a:t>buona</a:t>
            </a:r>
            <a:r>
              <a:rPr dirty="0"/>
              <a:t> </a:t>
            </a:r>
            <a:r>
              <a:rPr dirty="0" err="1"/>
              <a:t>numerosità</a:t>
            </a:r>
            <a:r>
              <a:rPr dirty="0"/>
              <a:t> ma </a:t>
            </a:r>
            <a:r>
              <a:rPr b="1" dirty="0" err="1"/>
              <a:t>mancan</a:t>
            </a:r>
            <a:r>
              <a:rPr lang="it-IT" b="1" dirty="0"/>
              <a:t>o dati</a:t>
            </a:r>
            <a:r>
              <a:rPr b="1" dirty="0"/>
              <a:t> di </a:t>
            </a:r>
            <a:r>
              <a:rPr b="1" dirty="0" err="1"/>
              <a:t>reddito</a:t>
            </a:r>
            <a:r>
              <a:rPr b="1" dirty="0"/>
              <a:t>, </a:t>
            </a:r>
            <a:r>
              <a:rPr b="1" dirty="0" err="1"/>
              <a:t>informazioni</a:t>
            </a:r>
            <a:r>
              <a:rPr b="1" dirty="0"/>
              <a:t> </a:t>
            </a:r>
            <a:r>
              <a:rPr b="1" dirty="0" err="1"/>
              <a:t>su</a:t>
            </a:r>
            <a:r>
              <a:rPr b="1" dirty="0"/>
              <a:t> </a:t>
            </a:r>
            <a:r>
              <a:rPr b="1" dirty="0" err="1"/>
              <a:t>azienda</a:t>
            </a:r>
            <a:r>
              <a:rPr b="1" dirty="0"/>
              <a:t> e </a:t>
            </a:r>
            <a:r>
              <a:rPr b="1" dirty="0" err="1"/>
              <a:t>componente</a:t>
            </a:r>
            <a:r>
              <a:rPr b="1" dirty="0"/>
              <a:t> </a:t>
            </a:r>
            <a:r>
              <a:rPr b="1" dirty="0" err="1"/>
              <a:t>longitudinale</a:t>
            </a:r>
            <a:endParaRPr b="1" dirty="0"/>
          </a:p>
        </p:txBody>
      </p:sp>
      <p:sp>
        <p:nvSpPr>
          <p:cNvPr id="683" name="* Con dati a livello longitudinale sarebbe possibile studiare dinamiche di entrata/uscita nel MdL * Ruolo di rischi lungo il percorso di vita / lavorativo * Migliore identificazione di categorie a rischio e/o discriminate"/>
          <p:cNvSpPr txBox="1"/>
          <p:nvPr/>
        </p:nvSpPr>
        <p:spPr>
          <a:xfrm>
            <a:off x="11002690" y="10230402"/>
            <a:ext cx="11209610"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l">
              <a:spcBef>
                <a:spcPts val="4500"/>
              </a:spcBef>
              <a:defRPr sz="3200">
                <a:solidFill>
                  <a:srgbClr val="000000"/>
                </a:solidFill>
              </a:defRPr>
            </a:pPr>
            <a:r>
              <a:rPr dirty="0"/>
              <a:t>* Con </a:t>
            </a:r>
            <a:r>
              <a:rPr dirty="0" err="1"/>
              <a:t>dati</a:t>
            </a:r>
            <a:r>
              <a:rPr dirty="0"/>
              <a:t> a </a:t>
            </a:r>
            <a:r>
              <a:rPr dirty="0" err="1"/>
              <a:t>livello</a:t>
            </a:r>
            <a:r>
              <a:rPr dirty="0"/>
              <a:t> </a:t>
            </a:r>
            <a:r>
              <a:rPr dirty="0" err="1"/>
              <a:t>longitudinale</a:t>
            </a:r>
            <a:r>
              <a:rPr dirty="0"/>
              <a:t> </a:t>
            </a:r>
            <a:r>
              <a:rPr dirty="0" err="1"/>
              <a:t>sarebbe</a:t>
            </a:r>
            <a:r>
              <a:rPr dirty="0"/>
              <a:t> </a:t>
            </a:r>
            <a:r>
              <a:rPr dirty="0" err="1"/>
              <a:t>possibile</a:t>
            </a:r>
            <a:r>
              <a:rPr dirty="0"/>
              <a:t> s</a:t>
            </a:r>
            <a:r>
              <a:rPr lang="it-IT" dirty="0"/>
              <a:t>s</a:t>
            </a:r>
            <a:r>
              <a:rPr dirty="0" err="1"/>
              <a:t>tudiare</a:t>
            </a:r>
            <a:r>
              <a:rPr dirty="0"/>
              <a:t> </a:t>
            </a:r>
            <a:r>
              <a:rPr b="1" dirty="0" err="1"/>
              <a:t>dinamiche</a:t>
            </a:r>
            <a:r>
              <a:rPr b="1" dirty="0"/>
              <a:t> di </a:t>
            </a:r>
            <a:r>
              <a:rPr b="1" dirty="0" err="1"/>
              <a:t>entrata</a:t>
            </a:r>
            <a:r>
              <a:rPr b="1" dirty="0"/>
              <a:t>/</a:t>
            </a:r>
            <a:r>
              <a:rPr b="1" dirty="0" err="1"/>
              <a:t>uscita</a:t>
            </a:r>
            <a:r>
              <a:rPr b="1" dirty="0"/>
              <a:t> </a:t>
            </a:r>
            <a:r>
              <a:rPr b="1" dirty="0" err="1"/>
              <a:t>nel</a:t>
            </a:r>
            <a:r>
              <a:rPr b="1" dirty="0"/>
              <a:t> </a:t>
            </a:r>
            <a:r>
              <a:rPr b="1" dirty="0" err="1"/>
              <a:t>MdL</a:t>
            </a:r>
            <a:br>
              <a:rPr b="1" dirty="0"/>
            </a:br>
            <a:r>
              <a:rPr dirty="0"/>
              <a:t>* </a:t>
            </a:r>
            <a:r>
              <a:rPr dirty="0" err="1"/>
              <a:t>Ruolo</a:t>
            </a:r>
            <a:r>
              <a:rPr dirty="0"/>
              <a:t> di </a:t>
            </a:r>
            <a:r>
              <a:rPr b="1" dirty="0" err="1"/>
              <a:t>rischi</a:t>
            </a:r>
            <a:r>
              <a:rPr b="1" dirty="0"/>
              <a:t> </a:t>
            </a:r>
            <a:r>
              <a:rPr b="1" dirty="0" err="1"/>
              <a:t>lungo</a:t>
            </a:r>
            <a:r>
              <a:rPr b="1" dirty="0"/>
              <a:t> il </a:t>
            </a:r>
            <a:r>
              <a:rPr b="1" dirty="0" err="1"/>
              <a:t>percorso</a:t>
            </a:r>
            <a:r>
              <a:rPr b="1" dirty="0"/>
              <a:t> di vita / </a:t>
            </a:r>
            <a:r>
              <a:rPr b="1" dirty="0" err="1"/>
              <a:t>lavorativo</a:t>
            </a:r>
            <a:br>
              <a:rPr b="1" dirty="0"/>
            </a:br>
            <a:r>
              <a:rPr dirty="0"/>
              <a:t>* </a:t>
            </a:r>
            <a:r>
              <a:rPr dirty="0" err="1"/>
              <a:t>Migliore</a:t>
            </a:r>
            <a:r>
              <a:rPr dirty="0"/>
              <a:t> </a:t>
            </a:r>
            <a:r>
              <a:rPr dirty="0" err="1"/>
              <a:t>identificazione</a:t>
            </a:r>
            <a:r>
              <a:rPr dirty="0"/>
              <a:t> di </a:t>
            </a:r>
            <a:r>
              <a:rPr b="1" dirty="0" err="1"/>
              <a:t>categorie</a:t>
            </a:r>
            <a:r>
              <a:rPr b="1" dirty="0"/>
              <a:t> a </a:t>
            </a:r>
            <a:r>
              <a:rPr b="1" dirty="0" err="1"/>
              <a:t>rischio</a:t>
            </a:r>
            <a:r>
              <a:rPr b="1" dirty="0"/>
              <a:t> e/o discriminate</a:t>
            </a:r>
          </a:p>
        </p:txBody>
      </p:sp>
      <p:pic>
        <p:nvPicPr>
          <p:cNvPr id="684" name="2023-01-13 19.00.08.jpg" descr="2023-01-13 19.00.08.jpg"/>
          <p:cNvPicPr>
            <a:picLocks noChangeAspect="1"/>
          </p:cNvPicPr>
          <p:nvPr/>
        </p:nvPicPr>
        <p:blipFill>
          <a:blip r:embed="rId2"/>
          <a:srcRect/>
          <a:stretch>
            <a:fillRect/>
          </a:stretch>
        </p:blipFill>
        <p:spPr>
          <a:xfrm>
            <a:off x="4384842" y="7122459"/>
            <a:ext cx="6881283" cy="6241526"/>
          </a:xfrm>
          <a:prstGeom prst="rect">
            <a:avLst/>
          </a:prstGeom>
          <a:ln w="12700">
            <a:miter lim="400000"/>
          </a:ln>
        </p:spPr>
      </p:pic>
      <p:sp>
        <p:nvSpPr>
          <p:cNvPr id="685" name="➞ Altri dati di survey disponibili hanno campioni limitati (e.g EU/IT-SILC; Indagine Banca d’Italia)"/>
          <p:cNvSpPr txBox="1"/>
          <p:nvPr/>
        </p:nvSpPr>
        <p:spPr>
          <a:xfrm>
            <a:off x="680341" y="6316704"/>
            <a:ext cx="1738029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200">
                <a:solidFill>
                  <a:srgbClr val="000000"/>
                </a:solidFill>
              </a:defRPr>
            </a:pPr>
            <a:r>
              <a:t>➞ Altri dati di survey disponibili hanno campioni limitati (e.g EU/IT-SILC; Indagine Banca d’Italia)</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ALARI IN TRENTINO"/>
          <p:cNvSpPr txBox="1">
            <a:spLocks noGrp="1"/>
          </p:cNvSpPr>
          <p:nvPr>
            <p:ph type="body" idx="22"/>
          </p:nvPr>
        </p:nvSpPr>
        <p:spPr>
          <a:prstGeom prst="rect">
            <a:avLst/>
          </a:prstGeom>
        </p:spPr>
        <p:txBody>
          <a:bodyPr/>
          <a:lstStyle/>
          <a:p>
            <a:r>
              <a:t>SALARI IN TRENTINO</a:t>
            </a:r>
          </a:p>
        </p:txBody>
      </p:sp>
      <p:sp>
        <p:nvSpPr>
          <p:cNvPr id="68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689" name="Cosa servirebbe?"/>
          <p:cNvSpPr txBox="1">
            <a:spLocks noGrp="1"/>
          </p:cNvSpPr>
          <p:nvPr>
            <p:ph type="title" idx="4294967295"/>
          </p:nvPr>
        </p:nvSpPr>
        <p:spPr>
          <a:xfrm>
            <a:off x="1175566" y="1912295"/>
            <a:ext cx="14611284" cy="3216767"/>
          </a:xfrm>
          <a:prstGeom prst="rect">
            <a:avLst/>
          </a:prstGeom>
        </p:spPr>
        <p:txBody>
          <a:bodyPr anchor="t"/>
          <a:lstStyle>
            <a:lvl1pPr algn="l">
              <a:defRPr sz="9000">
                <a:solidFill>
                  <a:srgbClr val="000000"/>
                </a:solidFill>
              </a:defRPr>
            </a:lvl1pPr>
          </a:lstStyle>
          <a:p>
            <a:r>
              <a:t>Cosa servirebbe?</a:t>
            </a:r>
          </a:p>
        </p:txBody>
      </p:sp>
      <p:sp>
        <p:nvSpPr>
          <p:cNvPr id="690"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691" name="➞ INPS LOSAI: redditi dichiarati a livello individuale per l’intero percorso retributivo"/>
          <p:cNvSpPr txBox="1"/>
          <p:nvPr/>
        </p:nvSpPr>
        <p:spPr>
          <a:xfrm>
            <a:off x="680341" y="5011761"/>
            <a:ext cx="17207282"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600">
                <a:solidFill>
                  <a:srgbClr val="000000"/>
                </a:solidFill>
              </a:defRPr>
            </a:pPr>
            <a:r>
              <a:t>➞ </a:t>
            </a:r>
            <a:r>
              <a:rPr b="1"/>
              <a:t>INPS LOSAI</a:t>
            </a:r>
            <a:r>
              <a:t>: redditi dichiarati a livello individuale per l’intero percorso retributivo</a:t>
            </a:r>
          </a:p>
        </p:txBody>
      </p:sp>
      <p:sp>
        <p:nvSpPr>
          <p:cNvPr id="692" name="➞ Match EMPLOYER-EMPLOYEE: informazioni sulle aziende e possibilità di seguire lavoratori tra aziende"/>
          <p:cNvSpPr txBox="1"/>
          <p:nvPr/>
        </p:nvSpPr>
        <p:spPr>
          <a:xfrm>
            <a:off x="641420" y="6271430"/>
            <a:ext cx="21805799"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600">
                <a:solidFill>
                  <a:srgbClr val="000000"/>
                </a:solidFill>
              </a:defRPr>
            </a:pPr>
            <a:r>
              <a:t>➞ </a:t>
            </a:r>
            <a:r>
              <a:rPr b="1"/>
              <a:t>Match EMPLOYER-EMPLOYEE</a:t>
            </a:r>
            <a:r>
              <a:t>: informazioni sulle aziende e possibilità di seguire lavoratori tra aziende </a:t>
            </a:r>
          </a:p>
        </p:txBody>
      </p:sp>
      <p:sp>
        <p:nvSpPr>
          <p:cNvPr id="693" name="➞ Fonti già a disposizione: informazioni di registro (no problemi di misurazione)                                                 come per esempio info cassa edile per lavoratori edili"/>
          <p:cNvSpPr txBox="1"/>
          <p:nvPr/>
        </p:nvSpPr>
        <p:spPr>
          <a:xfrm>
            <a:off x="719262" y="7531099"/>
            <a:ext cx="16801186"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l">
              <a:spcBef>
                <a:spcPts val="4500"/>
              </a:spcBef>
              <a:defRPr sz="3600">
                <a:solidFill>
                  <a:srgbClr val="000000"/>
                </a:solidFill>
              </a:defRPr>
            </a:pPr>
            <a:r>
              <a:t>➞ </a:t>
            </a:r>
            <a:r>
              <a:rPr b="1"/>
              <a:t>Fonti già a disposizione: </a:t>
            </a:r>
            <a:r>
              <a:t>informazioni di registro (no problemi di misurazione) </a:t>
            </a:r>
            <a:br/>
            <a:r>
              <a:t>                                               come per esempio info cassa edile per lavoratori edili</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ALARI IN TRENTINO"/>
          <p:cNvSpPr txBox="1">
            <a:spLocks noGrp="1"/>
          </p:cNvSpPr>
          <p:nvPr>
            <p:ph type="body" idx="23"/>
          </p:nvPr>
        </p:nvSpPr>
        <p:spPr>
          <a:prstGeom prst="rect">
            <a:avLst/>
          </a:prstGeom>
        </p:spPr>
        <p:txBody>
          <a:bodyPr/>
          <a:lstStyle/>
          <a:p>
            <a:r>
              <a:t>SALARI IN TRENTINO</a:t>
            </a:r>
          </a:p>
        </p:txBody>
      </p:sp>
      <p:sp>
        <p:nvSpPr>
          <p:cNvPr id="267" name="Cosa sappiamo degli andamenti macro?"/>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r>
              <a:rPr lang="it-IT" sz="2800" b="0" dirty="0"/>
              <a:t> (1970-2014)</a:t>
            </a:r>
            <a:endParaRPr sz="2800" b="0" dirty="0"/>
          </a:p>
        </p:txBody>
      </p:sp>
      <p:sp>
        <p:nvSpPr>
          <p:cNvPr id="268" name="UN TREND COMUNE A TUTTO L’OCCIDENTE (MA IT È MESSA PEGGIO)"/>
          <p:cNvSpPr txBox="1">
            <a:spLocks noGrp="1"/>
          </p:cNvSpPr>
          <p:nvPr>
            <p:ph type="body" idx="26"/>
          </p:nvPr>
        </p:nvSpPr>
        <p:spPr>
          <a:xfrm>
            <a:off x="1143733" y="2568036"/>
            <a:ext cx="22295924" cy="787401"/>
          </a:xfrm>
          <a:prstGeom prst="rect">
            <a:avLst/>
          </a:prstGeom>
        </p:spPr>
        <p:txBody>
          <a:bodyPr/>
          <a:lstStyle>
            <a:lvl1pPr>
              <a:defRPr sz="4500"/>
            </a:lvl1pPr>
          </a:lstStyle>
          <a:p>
            <a:r>
              <a:t>UN TREND COMUNE A TUTTO L’OCCIDENTE (MA IT È MESSA PEGGIO)</a:t>
            </a:r>
          </a:p>
        </p:txBody>
      </p:sp>
      <p:sp>
        <p:nvSpPr>
          <p:cNvPr id="269"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70"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sp>
        <p:nvSpPr>
          <p:cNvPr id="271" name="I dati si riferiscono alla variazione della quota di lavoro corretta tra il 1970 e il 2014 per le economie avanzate. Le eccezioni includono: Repubblica di Corea: 1991-2014, Arabia Saudita: 2002-09, Turchia e Messico: 1995-2014, Sudafrica: 1995-2013 e Bra"/>
          <p:cNvSpPr txBox="1"/>
          <p:nvPr/>
        </p:nvSpPr>
        <p:spPr>
          <a:xfrm>
            <a:off x="5944720" y="11129342"/>
            <a:ext cx="14745203" cy="1942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49580">
              <a:lnSpc>
                <a:spcPct val="107916"/>
              </a:lnSpc>
              <a:spcBef>
                <a:spcPts val="800"/>
              </a:spcBef>
              <a:defRPr sz="2800">
                <a:solidFill>
                  <a:srgbClr val="000000"/>
                </a:solidFill>
                <a:latin typeface="Calibri"/>
                <a:ea typeface="Calibri"/>
                <a:cs typeface="Calibri"/>
                <a:sym typeface="Calibri"/>
              </a:defRPr>
            </a:lvl1pPr>
          </a:lstStyle>
          <a:p>
            <a:r>
              <a:rPr dirty="0"/>
              <a:t>I </a:t>
            </a:r>
            <a:r>
              <a:rPr dirty="0" err="1"/>
              <a:t>dati</a:t>
            </a:r>
            <a:r>
              <a:rPr dirty="0"/>
              <a:t> </a:t>
            </a:r>
            <a:r>
              <a:rPr dirty="0" err="1"/>
              <a:t>si</a:t>
            </a:r>
            <a:r>
              <a:rPr dirty="0"/>
              <a:t> </a:t>
            </a:r>
            <a:r>
              <a:rPr dirty="0" err="1"/>
              <a:t>riferiscono</a:t>
            </a:r>
            <a:r>
              <a:rPr dirty="0"/>
              <a:t> </a:t>
            </a:r>
            <a:r>
              <a:rPr dirty="0" err="1"/>
              <a:t>alla</a:t>
            </a:r>
            <a:r>
              <a:rPr dirty="0"/>
              <a:t> </a:t>
            </a:r>
            <a:r>
              <a:rPr dirty="0" err="1"/>
              <a:t>variazione</a:t>
            </a:r>
            <a:r>
              <a:rPr dirty="0"/>
              <a:t> </a:t>
            </a:r>
            <a:r>
              <a:rPr dirty="0" err="1"/>
              <a:t>della</a:t>
            </a:r>
            <a:r>
              <a:rPr dirty="0"/>
              <a:t> quota di </a:t>
            </a:r>
            <a:r>
              <a:rPr dirty="0" err="1"/>
              <a:t>lavoro</a:t>
            </a:r>
            <a:r>
              <a:rPr dirty="0"/>
              <a:t> </a:t>
            </a:r>
            <a:r>
              <a:rPr dirty="0" err="1"/>
              <a:t>corretta</a:t>
            </a:r>
            <a:r>
              <a:rPr dirty="0"/>
              <a:t> </a:t>
            </a:r>
            <a:r>
              <a:rPr lang="it-IT" dirty="0"/>
              <a:t>(</a:t>
            </a:r>
            <a:r>
              <a:rPr lang="it-IT" dirty="0" err="1"/>
              <a:t>Adj</a:t>
            </a:r>
            <a:r>
              <a:rPr lang="it-IT" dirty="0"/>
              <a:t>.) </a:t>
            </a:r>
            <a:r>
              <a:rPr dirty="0" err="1"/>
              <a:t>tra</a:t>
            </a:r>
            <a:r>
              <a:rPr dirty="0"/>
              <a:t> il 1970 e il 2014 per le </a:t>
            </a:r>
            <a:r>
              <a:rPr dirty="0" err="1"/>
              <a:t>economie</a:t>
            </a:r>
            <a:r>
              <a:rPr dirty="0"/>
              <a:t> </a:t>
            </a:r>
            <a:r>
              <a:rPr dirty="0" err="1"/>
              <a:t>avanzate</a:t>
            </a:r>
            <a:r>
              <a:rPr dirty="0"/>
              <a:t>. Le </a:t>
            </a:r>
            <a:r>
              <a:rPr dirty="0" err="1"/>
              <a:t>eccezioni</a:t>
            </a:r>
            <a:r>
              <a:rPr dirty="0"/>
              <a:t> </a:t>
            </a:r>
            <a:r>
              <a:rPr dirty="0" err="1"/>
              <a:t>includono</a:t>
            </a:r>
            <a:r>
              <a:rPr dirty="0"/>
              <a:t>: Repubblica di </a:t>
            </a:r>
            <a:r>
              <a:rPr dirty="0" err="1"/>
              <a:t>Corea</a:t>
            </a:r>
            <a:r>
              <a:rPr dirty="0"/>
              <a:t>: 1991-2014, Arabia </a:t>
            </a:r>
            <a:r>
              <a:rPr dirty="0" err="1"/>
              <a:t>Saudita</a:t>
            </a:r>
            <a:r>
              <a:rPr dirty="0"/>
              <a:t>: 2002-09, </a:t>
            </a:r>
            <a:r>
              <a:rPr dirty="0" err="1"/>
              <a:t>Turchia</a:t>
            </a:r>
            <a:r>
              <a:rPr dirty="0"/>
              <a:t> e </a:t>
            </a:r>
            <a:r>
              <a:rPr dirty="0" err="1"/>
              <a:t>Messico</a:t>
            </a:r>
            <a:r>
              <a:rPr dirty="0"/>
              <a:t>: 1995-2014, </a:t>
            </a:r>
            <a:r>
              <a:rPr dirty="0" err="1"/>
              <a:t>Sudafrica</a:t>
            </a:r>
            <a:r>
              <a:rPr dirty="0"/>
              <a:t>: 1995-2013 e </a:t>
            </a:r>
            <a:r>
              <a:rPr dirty="0" err="1"/>
              <a:t>Brasile</a:t>
            </a:r>
            <a:r>
              <a:rPr dirty="0"/>
              <a:t>: 1995-2009. Prima del 1991, la quota di </a:t>
            </a:r>
            <a:r>
              <a:rPr dirty="0" err="1"/>
              <a:t>reddito</a:t>
            </a:r>
            <a:r>
              <a:rPr dirty="0"/>
              <a:t> da </a:t>
            </a:r>
            <a:r>
              <a:rPr dirty="0" err="1"/>
              <a:t>lavoro</a:t>
            </a:r>
            <a:r>
              <a:rPr dirty="0"/>
              <a:t> </a:t>
            </a:r>
            <a:r>
              <a:rPr dirty="0" err="1"/>
              <a:t>corretta</a:t>
            </a:r>
            <a:r>
              <a:rPr dirty="0"/>
              <a:t> in Germania </a:t>
            </a:r>
            <a:r>
              <a:rPr dirty="0" err="1"/>
              <a:t>si</a:t>
            </a:r>
            <a:r>
              <a:rPr dirty="0"/>
              <a:t> </a:t>
            </a:r>
            <a:r>
              <a:rPr dirty="0" err="1"/>
              <a:t>riferisce</a:t>
            </a:r>
            <a:r>
              <a:rPr dirty="0"/>
              <a:t> </a:t>
            </a:r>
            <a:r>
              <a:rPr dirty="0" err="1"/>
              <a:t>alla</a:t>
            </a:r>
            <a:r>
              <a:rPr dirty="0"/>
              <a:t> Germania </a:t>
            </a:r>
            <a:r>
              <a:rPr dirty="0" err="1"/>
              <a:t>Ovest</a:t>
            </a:r>
            <a:r>
              <a:rPr dirty="0"/>
              <a:t>.</a:t>
            </a:r>
          </a:p>
        </p:txBody>
      </p:sp>
      <p:pic>
        <p:nvPicPr>
          <p:cNvPr id="272" name="Immagine" descr="Immagine"/>
          <p:cNvPicPr>
            <a:picLocks noChangeAspect="1"/>
          </p:cNvPicPr>
          <p:nvPr/>
        </p:nvPicPr>
        <p:blipFill>
          <a:blip r:embed="rId2"/>
          <a:stretch>
            <a:fillRect/>
          </a:stretch>
        </p:blipFill>
        <p:spPr>
          <a:xfrm>
            <a:off x="4764140" y="3455482"/>
            <a:ext cx="15055111" cy="7059036"/>
          </a:xfrm>
          <a:prstGeom prst="rect">
            <a:avLst/>
          </a:prstGeom>
          <a:ln w="12700">
            <a:miter lim="400000"/>
          </a:ln>
        </p:spPr>
      </p:pic>
      <p:sp>
        <p:nvSpPr>
          <p:cNvPr id="273" name="CAMBIAMENTI LABOUR SHARE 1970-2014"/>
          <p:cNvSpPr txBox="1"/>
          <p:nvPr/>
        </p:nvSpPr>
        <p:spPr>
          <a:xfrm>
            <a:off x="5673938" y="10230523"/>
            <a:ext cx="14745203" cy="454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49580">
              <a:lnSpc>
                <a:spcPct val="107916"/>
              </a:lnSpc>
              <a:spcBef>
                <a:spcPts val="800"/>
              </a:spcBef>
              <a:defRPr sz="2800" b="1">
                <a:solidFill>
                  <a:srgbClr val="000000"/>
                </a:solidFill>
                <a:latin typeface="Calibri"/>
                <a:ea typeface="Calibri"/>
                <a:cs typeface="Calibri"/>
                <a:sym typeface="Calibri"/>
              </a:defRPr>
            </a:lvl1pPr>
          </a:lstStyle>
          <a:p>
            <a:r>
              <a:t>CAMBIAMENTI LABOUR SHARE 1970-2014</a:t>
            </a:r>
          </a:p>
        </p:txBody>
      </p:sp>
      <p:sp>
        <p:nvSpPr>
          <p:cNvPr id="2" name="Ovale 1">
            <a:extLst>
              <a:ext uri="{FF2B5EF4-FFF2-40B4-BE49-F238E27FC236}">
                <a16:creationId xmlns:a16="http://schemas.microsoft.com/office/drawing/2014/main" id="{1E7617CF-4D22-4AED-AC34-F82BA70BCA61}"/>
              </a:ext>
            </a:extLst>
          </p:cNvPr>
          <p:cNvSpPr/>
          <p:nvPr/>
        </p:nvSpPr>
        <p:spPr>
          <a:xfrm>
            <a:off x="8210939" y="9237306"/>
            <a:ext cx="877077" cy="993217"/>
          </a:xfrm>
          <a:prstGeom prst="ellipse">
            <a:avLst/>
          </a:prstGeom>
          <a:noFill/>
          <a:ln w="41275"/>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ALARI IN TRENTINO"/>
          <p:cNvSpPr txBox="1">
            <a:spLocks noGrp="1"/>
          </p:cNvSpPr>
          <p:nvPr>
            <p:ph type="body" idx="23"/>
          </p:nvPr>
        </p:nvSpPr>
        <p:spPr>
          <a:prstGeom prst="rect">
            <a:avLst/>
          </a:prstGeom>
        </p:spPr>
        <p:txBody>
          <a:bodyPr/>
          <a:lstStyle/>
          <a:p>
            <a:r>
              <a:t>SALARI IN TRENTINO</a:t>
            </a:r>
          </a:p>
        </p:txBody>
      </p:sp>
      <p:sp>
        <p:nvSpPr>
          <p:cNvPr id="276" name="Cosa sappiamo degli andamenti macro?"/>
          <p:cNvSpPr txBox="1">
            <a:spLocks noGrp="1"/>
          </p:cNvSpPr>
          <p:nvPr>
            <p:ph type="body" idx="24"/>
          </p:nvPr>
        </p:nvSpPr>
        <p:spPr>
          <a:xfrm>
            <a:off x="1175566" y="1400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t>Cosa sappiamo degli andamenti macro?</a:t>
            </a:r>
          </a:p>
        </p:txBody>
      </p:sp>
      <p:sp>
        <p:nvSpPr>
          <p:cNvPr id="277" name="UGUALE SE GUARDIAMO SOLO AL SETTORE PRIVATO"/>
          <p:cNvSpPr txBox="1">
            <a:spLocks noGrp="1"/>
          </p:cNvSpPr>
          <p:nvPr>
            <p:ph type="body" idx="26"/>
          </p:nvPr>
        </p:nvSpPr>
        <p:spPr>
          <a:xfrm>
            <a:off x="1143732" y="2348748"/>
            <a:ext cx="22966569" cy="1225977"/>
          </a:xfrm>
          <a:prstGeom prst="rect">
            <a:avLst/>
          </a:prstGeom>
        </p:spPr>
        <p:txBody>
          <a:bodyPr/>
          <a:lstStyle>
            <a:lvl1pPr>
              <a:defRPr sz="4500"/>
            </a:lvl1pPr>
          </a:lstStyle>
          <a:p>
            <a:r>
              <a:rPr dirty="0"/>
              <a:t>UGUALE SE GUARDIAMO SOLO AL SETTORE PRIVATO</a:t>
            </a:r>
            <a:r>
              <a:rPr lang="it-IT" dirty="0"/>
              <a:t>: </a:t>
            </a:r>
          </a:p>
          <a:p>
            <a:pPr algn="ctr"/>
            <a:r>
              <a:rPr lang="en-GB" sz="2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Private-sector labour shares in selected G20 countries, 1990a-2007b</a:t>
            </a:r>
            <a:endParaRPr sz="2800" dirty="0">
              <a:solidFill>
                <a:schemeClr val="bg2">
                  <a:lumMod val="10000"/>
                </a:schemeClr>
              </a:solidFill>
            </a:endParaRPr>
          </a:p>
        </p:txBody>
      </p:sp>
      <p:sp>
        <p:nvSpPr>
          <p:cNvPr id="278"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79" name="BARBIERI &amp; GIOACHIN"/>
          <p:cNvSpPr txBox="1"/>
          <p:nvPr/>
        </p:nvSpPr>
        <p:spPr>
          <a:xfrm>
            <a:off x="1154302" y="842124"/>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t>BARBIERI &amp; GIOACHIN</a:t>
            </a:r>
          </a:p>
        </p:txBody>
      </p:sp>
      <p:pic>
        <p:nvPicPr>
          <p:cNvPr id="280" name="Immagine" descr="Immagine"/>
          <p:cNvPicPr>
            <a:picLocks noChangeAspect="1"/>
          </p:cNvPicPr>
          <p:nvPr/>
        </p:nvPicPr>
        <p:blipFill>
          <a:blip r:embed="rId2"/>
          <a:stretch>
            <a:fillRect/>
          </a:stretch>
        </p:blipFill>
        <p:spPr>
          <a:xfrm>
            <a:off x="4496640" y="3576821"/>
            <a:ext cx="15390720" cy="9898597"/>
          </a:xfrm>
          <a:prstGeom prst="rect">
            <a:avLst/>
          </a:prstGeom>
          <a:ln w="12700">
            <a:miter lim="400000"/>
          </a:ln>
        </p:spPr>
      </p:pic>
      <p:pic>
        <p:nvPicPr>
          <p:cNvPr id="281" name="Immagine" descr="Immagine"/>
          <p:cNvPicPr>
            <a:picLocks noChangeAspect="1"/>
          </p:cNvPicPr>
          <p:nvPr/>
        </p:nvPicPr>
        <p:blipFill>
          <a:blip r:embed="rId3"/>
          <a:stretch>
            <a:fillRect/>
          </a:stretch>
        </p:blipFill>
        <p:spPr>
          <a:xfrm>
            <a:off x="9732423" y="4880557"/>
            <a:ext cx="836675" cy="5756322"/>
          </a:xfrm>
          <a:prstGeom prst="rect">
            <a:avLst/>
          </a:prstGeom>
          <a:ln w="12700">
            <a:miter lim="400000"/>
          </a:ln>
        </p:spPr>
      </p:pic>
      <p:pic>
        <p:nvPicPr>
          <p:cNvPr id="282" name="Immagine" descr="Immagine"/>
          <p:cNvPicPr>
            <a:picLocks noChangeAspect="1"/>
          </p:cNvPicPr>
          <p:nvPr/>
        </p:nvPicPr>
        <p:blipFill>
          <a:blip r:embed="rId4"/>
          <a:stretch>
            <a:fillRect/>
          </a:stretch>
        </p:blipFill>
        <p:spPr>
          <a:xfrm>
            <a:off x="9883373" y="5526320"/>
            <a:ext cx="423986" cy="787401"/>
          </a:xfrm>
          <a:prstGeom prst="rect">
            <a:avLst/>
          </a:prstGeom>
          <a:ln w="12700">
            <a:miter lim="400000"/>
          </a:ln>
        </p:spPr>
      </p:pic>
      <p:pic>
        <p:nvPicPr>
          <p:cNvPr id="283" name="Immagine" descr="Immagine"/>
          <p:cNvPicPr>
            <a:picLocks noChangeAspect="1"/>
          </p:cNvPicPr>
          <p:nvPr/>
        </p:nvPicPr>
        <p:blipFill>
          <a:blip r:embed="rId5"/>
          <a:stretch>
            <a:fillRect/>
          </a:stretch>
        </p:blipFill>
        <p:spPr>
          <a:xfrm>
            <a:off x="13483075" y="5815561"/>
            <a:ext cx="759646" cy="474018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ALARI IN TRENTINO"/>
          <p:cNvSpPr txBox="1">
            <a:spLocks noGrp="1"/>
          </p:cNvSpPr>
          <p:nvPr>
            <p:ph type="body" idx="23"/>
          </p:nvPr>
        </p:nvSpPr>
        <p:spPr>
          <a:prstGeom prst="rect">
            <a:avLst/>
          </a:prstGeom>
        </p:spPr>
        <p:txBody>
          <a:bodyPr/>
          <a:lstStyle/>
          <a:p>
            <a:r>
              <a:t>SALARI IN TRENTINO</a:t>
            </a:r>
          </a:p>
        </p:txBody>
      </p:sp>
      <p:sp>
        <p:nvSpPr>
          <p:cNvPr id="286" name="Cosa sappiamo degli andamenti macro?"/>
          <p:cNvSpPr txBox="1">
            <a:spLocks noGrp="1"/>
          </p:cNvSpPr>
          <p:nvPr>
            <p:ph type="body" idx="24"/>
          </p:nvPr>
        </p:nvSpPr>
        <p:spPr>
          <a:xfrm>
            <a:off x="1143733" y="976592"/>
            <a:ext cx="20786852" cy="3069246"/>
          </a:xfrm>
          <a:prstGeom prst="rect">
            <a:avLst/>
          </a:prstGeom>
        </p:spPr>
        <p:txBody>
          <a:bodyPr/>
          <a:lstStyle>
            <a:lvl1pPr marL="0" indent="0">
              <a:lnSpc>
                <a:spcPct val="90000"/>
              </a:lnSpc>
              <a:spcBef>
                <a:spcPts val="0"/>
              </a:spcBef>
              <a:buSzTx/>
              <a:buNone/>
              <a:defRPr sz="6600" b="1">
                <a:latin typeface="+mj-lt"/>
                <a:ea typeface="+mj-ea"/>
                <a:cs typeface="+mj-cs"/>
                <a:sym typeface="Proxima Nova"/>
              </a:defRPr>
            </a:lvl1pPr>
          </a:lstStyle>
          <a:p>
            <a:r>
              <a:rPr dirty="0"/>
              <a:t>Cosa </a:t>
            </a:r>
            <a:r>
              <a:rPr dirty="0" err="1"/>
              <a:t>sappiamo</a:t>
            </a:r>
            <a:r>
              <a:rPr dirty="0"/>
              <a:t> </a:t>
            </a:r>
            <a:r>
              <a:rPr dirty="0" err="1"/>
              <a:t>degli</a:t>
            </a:r>
            <a:r>
              <a:rPr dirty="0"/>
              <a:t> </a:t>
            </a:r>
            <a:r>
              <a:rPr dirty="0" err="1"/>
              <a:t>andamenti</a:t>
            </a:r>
            <a:r>
              <a:rPr dirty="0"/>
              <a:t> macro?</a:t>
            </a:r>
          </a:p>
        </p:txBody>
      </p:sp>
      <p:sp>
        <p:nvSpPr>
          <p:cNvPr id="287" name="CRESCE LA FORBICE TRA SALARI E PRODUTTIVITÀ DEL LAVORO"/>
          <p:cNvSpPr txBox="1">
            <a:spLocks noGrp="1"/>
          </p:cNvSpPr>
          <p:nvPr>
            <p:ph type="body" idx="26"/>
          </p:nvPr>
        </p:nvSpPr>
        <p:spPr>
          <a:xfrm>
            <a:off x="1143733" y="2270586"/>
            <a:ext cx="22295924" cy="1382301"/>
          </a:xfrm>
          <a:prstGeom prst="rect">
            <a:avLst/>
          </a:prstGeom>
        </p:spPr>
        <p:txBody>
          <a:bodyPr/>
          <a:lstStyle>
            <a:lvl1pPr>
              <a:defRPr sz="4500"/>
            </a:lvl1pPr>
          </a:lstStyle>
          <a:p>
            <a:pPr algn="ctr">
              <a:lnSpc>
                <a:spcPct val="107000"/>
              </a:lnSpc>
              <a:spcAft>
                <a:spcPts val="800"/>
              </a:spcAft>
            </a:pPr>
            <a:r>
              <a:rPr dirty="0"/>
              <a:t>CRESCE LA FORBICE TRA SALARI E PRODUTTIVITÀ DEL LAVORO</a:t>
            </a:r>
            <a:r>
              <a:rPr lang="it-IT" dirty="0"/>
              <a:t>: </a:t>
            </a:r>
          </a:p>
          <a:p>
            <a:pPr algn="ctr">
              <a:lnSpc>
                <a:spcPct val="107000"/>
              </a:lnSpc>
              <a:spcAft>
                <a:spcPts val="800"/>
              </a:spcAft>
            </a:pPr>
            <a:r>
              <a:rPr lang="en-GB" sz="28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Evolution of average wages and labour productivity in selected advanced G20 economies, 1999-2013</a:t>
            </a:r>
            <a:endParaRPr sz="2800" dirty="0">
              <a:solidFill>
                <a:schemeClr val="bg2">
                  <a:lumMod val="10000"/>
                </a:schemeClr>
              </a:solidFill>
            </a:endParaRPr>
          </a:p>
        </p:txBody>
      </p:sp>
      <p:sp>
        <p:nvSpPr>
          <p:cNvPr id="288" name="Numero diapositiva"/>
          <p:cNvSpPr txBox="1">
            <a:spLocks noGrp="1"/>
          </p:cNvSpPr>
          <p:nvPr>
            <p:ph type="sldNum" sz="quarter" idx="2"/>
          </p:nvPr>
        </p:nvSpPr>
        <p:spPr>
          <a:xfrm>
            <a:off x="22857717" y="12187586"/>
            <a:ext cx="283770" cy="4610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89" name="BARBIERI &amp; GIOACHIN"/>
          <p:cNvSpPr txBox="1"/>
          <p:nvPr/>
        </p:nvSpPr>
        <p:spPr>
          <a:xfrm>
            <a:off x="351869" y="317560"/>
            <a:ext cx="63941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pc="240">
                <a:solidFill>
                  <a:schemeClr val="accent5">
                    <a:lumOff val="-29866"/>
                  </a:schemeClr>
                </a:solidFill>
              </a:defRPr>
            </a:lvl1pPr>
          </a:lstStyle>
          <a:p>
            <a:r>
              <a:rPr dirty="0"/>
              <a:t>BARBIERI &amp; GIOACHIN</a:t>
            </a:r>
          </a:p>
        </p:txBody>
      </p:sp>
      <p:pic>
        <p:nvPicPr>
          <p:cNvPr id="290" name="Immagine" descr="Immagine"/>
          <p:cNvPicPr>
            <a:picLocks noChangeAspect="1"/>
          </p:cNvPicPr>
          <p:nvPr/>
        </p:nvPicPr>
        <p:blipFill>
          <a:blip r:embed="rId2"/>
          <a:srcRect/>
          <a:stretch>
            <a:fillRect/>
          </a:stretch>
        </p:blipFill>
        <p:spPr>
          <a:xfrm>
            <a:off x="5147908" y="3708705"/>
            <a:ext cx="14088184" cy="9937723"/>
          </a:xfrm>
          <a:prstGeom prst="rect">
            <a:avLst/>
          </a:prstGeom>
          <a:ln w="12700">
            <a:miter lim="400000"/>
          </a:ln>
        </p:spPr>
      </p:pic>
      <p:pic>
        <p:nvPicPr>
          <p:cNvPr id="291" name="Immagine" descr="Immagine"/>
          <p:cNvPicPr>
            <a:picLocks noChangeAspect="1"/>
          </p:cNvPicPr>
          <p:nvPr/>
        </p:nvPicPr>
        <p:blipFill>
          <a:blip r:embed="rId3"/>
          <a:stretch>
            <a:fillRect/>
          </a:stretch>
        </p:blipFill>
        <p:spPr>
          <a:xfrm>
            <a:off x="15985008" y="5776887"/>
            <a:ext cx="405851" cy="3069246"/>
          </a:xfrm>
          <a:prstGeom prst="rect">
            <a:avLst/>
          </a:prstGeom>
          <a:ln w="12700">
            <a:miter lim="400000"/>
          </a:ln>
        </p:spPr>
      </p:pic>
      <p:sp>
        <p:nvSpPr>
          <p:cNvPr id="2" name="CasellaDiTesto 1">
            <a:extLst>
              <a:ext uri="{FF2B5EF4-FFF2-40B4-BE49-F238E27FC236}">
                <a16:creationId xmlns:a16="http://schemas.microsoft.com/office/drawing/2014/main" id="{9A809C84-4DF1-41EC-8BFF-CD9658D384BC}"/>
              </a:ext>
            </a:extLst>
          </p:cNvPr>
          <p:cNvSpPr txBox="1"/>
          <p:nvPr/>
        </p:nvSpPr>
        <p:spPr>
          <a:xfrm>
            <a:off x="4982547" y="11180595"/>
            <a:ext cx="227666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chemeClr val="bg2">
                    <a:lumMod val="10000"/>
                  </a:schemeClr>
                </a:solidFill>
                <a:effectLst/>
                <a:uFillTx/>
                <a:latin typeface="+mj-lt"/>
                <a:ea typeface="+mj-ea"/>
                <a:cs typeface="+mj-cs"/>
                <a:sym typeface="Proxima Nova"/>
              </a:rPr>
              <a:t>1999=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5E5E5E"/>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roxima Nova"/>
        <a:ea typeface="Proxima Nova"/>
        <a:cs typeface="Proxima Nova"/>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roxima Nova"/>
        <a:ea typeface="Proxima Nova"/>
        <a:cs typeface="Proxima Nova"/>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